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33"/>
  </p:notesMasterIdLst>
  <p:sldIdLst>
    <p:sldId id="256" r:id="rId2"/>
    <p:sldId id="257" r:id="rId3"/>
    <p:sldId id="259" r:id="rId4"/>
    <p:sldId id="262" r:id="rId5"/>
    <p:sldId id="266" r:id="rId6"/>
    <p:sldId id="278" r:id="rId7"/>
    <p:sldId id="263" r:id="rId8"/>
    <p:sldId id="275" r:id="rId9"/>
    <p:sldId id="276" r:id="rId10"/>
    <p:sldId id="277" r:id="rId11"/>
    <p:sldId id="279" r:id="rId12"/>
    <p:sldId id="280" r:id="rId13"/>
    <p:sldId id="282" r:id="rId14"/>
    <p:sldId id="288" r:id="rId15"/>
    <p:sldId id="264" r:id="rId16"/>
    <p:sldId id="285" r:id="rId17"/>
    <p:sldId id="286" r:id="rId18"/>
    <p:sldId id="289" r:id="rId19"/>
    <p:sldId id="295" r:id="rId20"/>
    <p:sldId id="292" r:id="rId21"/>
    <p:sldId id="293" r:id="rId22"/>
    <p:sldId id="294" r:id="rId23"/>
    <p:sldId id="296" r:id="rId24"/>
    <p:sldId id="291" r:id="rId25"/>
    <p:sldId id="290" r:id="rId26"/>
    <p:sldId id="297" r:id="rId27"/>
    <p:sldId id="298" r:id="rId28"/>
    <p:sldId id="284" r:id="rId29"/>
    <p:sldId id="265" r:id="rId30"/>
    <p:sldId id="299" r:id="rId31"/>
    <p:sldId id="27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A800"/>
    <a:srgbClr val="C98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/>
    <p:restoredTop sz="94729"/>
  </p:normalViewPr>
  <p:slideViewPr>
    <p:cSldViewPr snapToGrid="0">
      <p:cViewPr varScale="1">
        <p:scale>
          <a:sx n="112" d="100"/>
          <a:sy n="112" d="100"/>
        </p:scale>
        <p:origin x="1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3A5D5-7DAE-1D46-B9EC-93B45D6D847B}" type="datetimeFigureOut">
              <a:rPr lang="en-TH" smtClean="0"/>
              <a:t>30/4/2024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4D4CE-5889-704D-BF27-65AA04A1E161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44439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A4D4CE-5889-704D-BF27-65AA04A1E161}" type="slidenum">
              <a:rPr lang="en-TH" smtClean="0"/>
              <a:t>2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27358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978409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1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1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25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1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8409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3" y="3103133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1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1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7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1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3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8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69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8" y="3922233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11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7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8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1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8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92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8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1" y="3103133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1" y="3103133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1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1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76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9001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1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1" y="3429001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9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36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8" y="3933313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1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8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554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8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6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3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0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978409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3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978410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1" y="3306872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4/30/24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5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1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1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88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1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red geometric pattern">
            <a:extLst>
              <a:ext uri="{FF2B5EF4-FFF2-40B4-BE49-F238E27FC236}">
                <a16:creationId xmlns:a16="http://schemas.microsoft.com/office/drawing/2014/main" id="{241E991F-50D7-E53F-61AF-49762B78F4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11021" b="-1"/>
          <a:stretch/>
        </p:blipFill>
        <p:spPr>
          <a:xfrm>
            <a:off x="2306" y="10"/>
            <a:ext cx="914169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188B7-77B6-52C7-D023-9891E8224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329" y="2256643"/>
            <a:ext cx="8325036" cy="2344712"/>
          </a:xfrm>
        </p:spPr>
        <p:txBody>
          <a:bodyPr anchor="ctr">
            <a:noAutofit/>
          </a:bodyPr>
          <a:lstStyle/>
          <a:p>
            <a:pPr algn="ctr"/>
            <a:r>
              <a:rPr lang="en-TH" sz="3600" b="1">
                <a:solidFill>
                  <a:srgbClr val="FFFFFF"/>
                </a:solidFill>
              </a:rPr>
              <a:t>Data Analyst Proficiency Insight:</a:t>
            </a:r>
            <a:br>
              <a:rPr lang="en-TH" sz="3600" b="1">
                <a:solidFill>
                  <a:srgbClr val="FFFFFF"/>
                </a:solidFill>
              </a:rPr>
            </a:br>
            <a:r>
              <a:rPr lang="en-TH" sz="3600" b="1">
                <a:solidFill>
                  <a:srgbClr val="FFFFFF"/>
                </a:solidFill>
              </a:rPr>
              <a:t>A Comprehensive Skills and Qualification Analysis</a:t>
            </a:r>
            <a:endParaRPr lang="en-TH" sz="44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AAEC7C-711A-16FB-AE49-E45929930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2686" y="5644056"/>
            <a:ext cx="3470720" cy="724083"/>
          </a:xfrm>
        </p:spPr>
        <p:txBody>
          <a:bodyPr anchor="ctr">
            <a:normAutofit/>
          </a:bodyPr>
          <a:lstStyle/>
          <a:p>
            <a:pPr algn="r">
              <a:spcBef>
                <a:spcPts val="0"/>
              </a:spcBef>
            </a:pPr>
            <a:r>
              <a:rPr lang="en-TH" sz="1200" i="1">
                <a:solidFill>
                  <a:schemeClr val="bg1"/>
                </a:solidFill>
              </a:rPr>
              <a:t>Thanapoom Phatthanaphan</a:t>
            </a:r>
          </a:p>
          <a:p>
            <a:pPr algn="r">
              <a:spcBef>
                <a:spcPts val="0"/>
              </a:spcBef>
            </a:pPr>
            <a:r>
              <a:rPr lang="en-TH" sz="1200" i="1">
                <a:solidFill>
                  <a:schemeClr val="bg1"/>
                </a:solidFill>
              </a:rPr>
              <a:t>Web Mining, Computer Science Department</a:t>
            </a:r>
          </a:p>
          <a:p>
            <a:pPr algn="r">
              <a:spcBef>
                <a:spcPts val="0"/>
              </a:spcBef>
            </a:pPr>
            <a:r>
              <a:rPr lang="en-TH" sz="1200" i="1">
                <a:solidFill>
                  <a:schemeClr val="bg1"/>
                </a:solidFill>
              </a:rPr>
              <a:t>Stevens Institute of Technology</a:t>
            </a:r>
            <a:endParaRPr lang="en-TH" sz="1200" i="1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2" y="489855"/>
            <a:ext cx="8360303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2" y="6368138"/>
            <a:ext cx="8360303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564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D0CE-F4D6-6ECC-6EE4-6DED1F89AE26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69009-FB8E-2409-664B-38CB97C9649D}"/>
              </a:ext>
            </a:extLst>
          </p:cNvPr>
          <p:cNvSpPr txBox="1"/>
          <p:nvPr/>
        </p:nvSpPr>
        <p:spPr>
          <a:xfrm>
            <a:off x="651354" y="946312"/>
            <a:ext cx="2885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Data Preparation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DA621-FA0E-065A-1213-66B528C15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39" y="1415163"/>
            <a:ext cx="2270574" cy="21009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808E14D-E577-6930-0FB6-6D8436A6F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43"/>
          <a:stretch/>
        </p:blipFill>
        <p:spPr>
          <a:xfrm>
            <a:off x="3325211" y="1439978"/>
            <a:ext cx="2526541" cy="192681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0511E93-26BD-982C-7BD1-7717504FA7FA}"/>
              </a:ext>
            </a:extLst>
          </p:cNvPr>
          <p:cNvSpPr/>
          <p:nvPr/>
        </p:nvSpPr>
        <p:spPr>
          <a:xfrm>
            <a:off x="3360302" y="2904938"/>
            <a:ext cx="2459940" cy="19929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8F5DAB-211C-1477-45F3-83732C7C7CCF}"/>
              </a:ext>
            </a:extLst>
          </p:cNvPr>
          <p:cNvSpPr txBox="1"/>
          <p:nvPr/>
        </p:nvSpPr>
        <p:spPr>
          <a:xfrm>
            <a:off x="3154553" y="3332106"/>
            <a:ext cx="2816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Remove 1 row that contains missing value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F33EE7-8341-74C8-0B23-832CC71C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44" y="1596723"/>
            <a:ext cx="2745986" cy="16306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1B382F2-E281-1F1B-553D-61052E4A8D50}"/>
              </a:ext>
            </a:extLst>
          </p:cNvPr>
          <p:cNvSpPr txBox="1"/>
          <p:nvPr/>
        </p:nvSpPr>
        <p:spPr>
          <a:xfrm>
            <a:off x="6260260" y="3234216"/>
            <a:ext cx="2605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</a:t>
            </a:r>
            <a:r>
              <a:rPr lang="en-TH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okenized and extracted text in each document to get Unigram and Bigrams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7B90698F-3ED5-8E15-7C4D-E75D47089657}"/>
              </a:ext>
            </a:extLst>
          </p:cNvPr>
          <p:cNvSpPr/>
          <p:nvPr/>
        </p:nvSpPr>
        <p:spPr>
          <a:xfrm>
            <a:off x="2976483" y="2508336"/>
            <a:ext cx="275048" cy="30232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96D9E869-CD2B-C6B1-0DB3-0DFD3DBBFACC}"/>
              </a:ext>
            </a:extLst>
          </p:cNvPr>
          <p:cNvSpPr/>
          <p:nvPr/>
        </p:nvSpPr>
        <p:spPr>
          <a:xfrm>
            <a:off x="5908574" y="2508336"/>
            <a:ext cx="275048" cy="30232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20E4DF5-980C-52DC-B165-9D16E213AF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49051" b="71553"/>
          <a:stretch/>
        </p:blipFill>
        <p:spPr>
          <a:xfrm>
            <a:off x="445090" y="3860741"/>
            <a:ext cx="3383882" cy="9246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5873E4-3A70-2C93-21ED-300ACB326E11}"/>
              </a:ext>
            </a:extLst>
          </p:cNvPr>
          <p:cNvSpPr txBox="1"/>
          <p:nvPr/>
        </p:nvSpPr>
        <p:spPr>
          <a:xfrm>
            <a:off x="428576" y="4793607"/>
            <a:ext cx="31086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Define keywords of each skill that we interest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CCD7A8A-0898-DA77-FFA8-C0608E9BC858}"/>
              </a:ext>
            </a:extLst>
          </p:cNvPr>
          <p:cNvSpPr txBox="1"/>
          <p:nvPr/>
        </p:nvSpPr>
        <p:spPr>
          <a:xfrm>
            <a:off x="5906883" y="4022081"/>
            <a:ext cx="3127642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Detect skills from unigram and bigrams using predefined keywords, then count in the table</a:t>
            </a:r>
            <a:endParaRPr lang="en-TH" sz="14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9F28D3C1-CD81-B6D8-85EF-6B4B98923E23}"/>
              </a:ext>
            </a:extLst>
          </p:cNvPr>
          <p:cNvSpPr/>
          <p:nvPr/>
        </p:nvSpPr>
        <p:spPr>
          <a:xfrm rot="5400000">
            <a:off x="7401337" y="3674301"/>
            <a:ext cx="261610" cy="30232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E750099D-C98F-8DA2-9BC7-AFB0D6C3F277}"/>
              </a:ext>
            </a:extLst>
          </p:cNvPr>
          <p:cNvSpPr/>
          <p:nvPr/>
        </p:nvSpPr>
        <p:spPr>
          <a:xfrm>
            <a:off x="3884103" y="4179505"/>
            <a:ext cx="1967649" cy="30232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A97493E-E04B-D7FA-038B-F907B08A4F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9753"/>
          <a:stretch/>
        </p:blipFill>
        <p:spPr>
          <a:xfrm>
            <a:off x="361233" y="5138650"/>
            <a:ext cx="8271560" cy="93407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68252A8-5A73-77D1-7D5F-4BD4BFE01A40}"/>
              </a:ext>
            </a:extLst>
          </p:cNvPr>
          <p:cNvSpPr txBox="1"/>
          <p:nvPr/>
        </p:nvSpPr>
        <p:spPr>
          <a:xfrm>
            <a:off x="326741" y="6080914"/>
            <a:ext cx="3383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1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Create table for counting skills in jobs descriptions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202D5250-C5F7-AB85-0393-E6222BFBDDA1}"/>
              </a:ext>
            </a:extLst>
          </p:cNvPr>
          <p:cNvSpPr/>
          <p:nvPr/>
        </p:nvSpPr>
        <p:spPr>
          <a:xfrm rot="16200000">
            <a:off x="7401337" y="4790838"/>
            <a:ext cx="261610" cy="302320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9635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D0CE-F4D6-6ECC-6EE4-6DED1F89AE26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69009-FB8E-2409-664B-38CB97C9649D}"/>
              </a:ext>
            </a:extLst>
          </p:cNvPr>
          <p:cNvSpPr txBox="1"/>
          <p:nvPr/>
        </p:nvSpPr>
        <p:spPr>
          <a:xfrm>
            <a:off x="651354" y="946312"/>
            <a:ext cx="7394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Exploratory Data Analysis (Rule-based approach)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0CD4B-DFFD-FA74-AEA3-CDBEF79C7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r="88178" b="46051"/>
          <a:stretch/>
        </p:blipFill>
        <p:spPr>
          <a:xfrm>
            <a:off x="5489087" y="4512039"/>
            <a:ext cx="1593259" cy="1492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A75911-8641-B291-899A-E815F71F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447" y="3408998"/>
            <a:ext cx="2518600" cy="808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9792DA-4EC5-8597-921D-5CAAF2F109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17" b="67592"/>
          <a:stretch/>
        </p:blipFill>
        <p:spPr>
          <a:xfrm>
            <a:off x="5629037" y="1736098"/>
            <a:ext cx="2645420" cy="2763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B702E4-FBE4-D75B-54E3-C9B0956E3E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134" b="74730"/>
          <a:stretch/>
        </p:blipFill>
        <p:spPr>
          <a:xfrm>
            <a:off x="5781470" y="2264580"/>
            <a:ext cx="3085084" cy="88084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B34A996-CFDE-64B8-3310-623CFD640E3F}"/>
              </a:ext>
            </a:extLst>
          </p:cNvPr>
          <p:cNvSpPr/>
          <p:nvPr/>
        </p:nvSpPr>
        <p:spPr>
          <a:xfrm>
            <a:off x="2601807" y="2646220"/>
            <a:ext cx="3027230" cy="27635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Iterate to compare the word to each skill keyword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7B630299-0F90-3E3C-EF3C-99FD6159AE87}"/>
              </a:ext>
            </a:extLst>
          </p:cNvPr>
          <p:cNvSpPr/>
          <p:nvPr/>
        </p:nvSpPr>
        <p:spPr>
          <a:xfrm>
            <a:off x="3181516" y="3402182"/>
            <a:ext cx="1867812" cy="880844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5" name="Curved Down Arrow 54">
            <a:extLst>
              <a:ext uri="{FF2B5EF4-FFF2-40B4-BE49-F238E27FC236}">
                <a16:creationId xmlns:a16="http://schemas.microsoft.com/office/drawing/2014/main" id="{CD64F7FD-695F-CED7-961F-ABB6385ABC3E}"/>
              </a:ext>
            </a:extLst>
          </p:cNvPr>
          <p:cNvSpPr/>
          <p:nvPr/>
        </p:nvSpPr>
        <p:spPr>
          <a:xfrm>
            <a:off x="6228847" y="1514279"/>
            <a:ext cx="445193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57" name="Curved Down Arrow 56">
            <a:extLst>
              <a:ext uri="{FF2B5EF4-FFF2-40B4-BE49-F238E27FC236}">
                <a16:creationId xmlns:a16="http://schemas.microsoft.com/office/drawing/2014/main" id="{929F3632-D9B7-E5F6-7BB8-1664A95D6F3C}"/>
              </a:ext>
            </a:extLst>
          </p:cNvPr>
          <p:cNvSpPr/>
          <p:nvPr/>
        </p:nvSpPr>
        <p:spPr>
          <a:xfrm>
            <a:off x="6806459" y="1503759"/>
            <a:ext cx="445193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58" name="Curved Down Arrow 57">
            <a:extLst>
              <a:ext uri="{FF2B5EF4-FFF2-40B4-BE49-F238E27FC236}">
                <a16:creationId xmlns:a16="http://schemas.microsoft.com/office/drawing/2014/main" id="{B9DA6751-407A-B7C9-3BB3-2CE648046D58}"/>
              </a:ext>
            </a:extLst>
          </p:cNvPr>
          <p:cNvSpPr/>
          <p:nvPr/>
        </p:nvSpPr>
        <p:spPr>
          <a:xfrm>
            <a:off x="7371995" y="1505700"/>
            <a:ext cx="445193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59" name="Curved Down Arrow 58">
            <a:extLst>
              <a:ext uri="{FF2B5EF4-FFF2-40B4-BE49-F238E27FC236}">
                <a16:creationId xmlns:a16="http://schemas.microsoft.com/office/drawing/2014/main" id="{E90417CE-E18E-629C-A3F6-0BD7AF9173EE}"/>
              </a:ext>
            </a:extLst>
          </p:cNvPr>
          <p:cNvSpPr/>
          <p:nvPr/>
        </p:nvSpPr>
        <p:spPr>
          <a:xfrm>
            <a:off x="7889435" y="1503758"/>
            <a:ext cx="445193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1E705DF-B97C-E59A-8FC7-C53FED5B827E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>
            <a:off x="4115422" y="2922571"/>
            <a:ext cx="0" cy="47961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EA06F59-4D4B-CA63-A6E1-BD1458B361F2}"/>
              </a:ext>
            </a:extLst>
          </p:cNvPr>
          <p:cNvSpPr txBox="1"/>
          <p:nvPr/>
        </p:nvSpPr>
        <p:spPr>
          <a:xfrm>
            <a:off x="3459884" y="3633465"/>
            <a:ext cx="134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Fuzzy matching</a:t>
            </a:r>
          </a:p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Match / Not match ?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Curved Down Arrow 69">
            <a:extLst>
              <a:ext uri="{FF2B5EF4-FFF2-40B4-BE49-F238E27FC236}">
                <a16:creationId xmlns:a16="http://schemas.microsoft.com/office/drawing/2014/main" id="{F70787C4-D9B5-654E-ADDF-D709D5A96028}"/>
              </a:ext>
            </a:extLst>
          </p:cNvPr>
          <p:cNvSpPr/>
          <p:nvPr/>
        </p:nvSpPr>
        <p:spPr>
          <a:xfrm rot="16200000" flipH="1">
            <a:off x="5766208" y="3051343"/>
            <a:ext cx="236200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69" name="Curved Down Arrow 68">
            <a:extLst>
              <a:ext uri="{FF2B5EF4-FFF2-40B4-BE49-F238E27FC236}">
                <a16:creationId xmlns:a16="http://schemas.microsoft.com/office/drawing/2014/main" id="{5E79324D-976E-CEC6-B0E4-A974F5BC5B56}"/>
              </a:ext>
            </a:extLst>
          </p:cNvPr>
          <p:cNvSpPr/>
          <p:nvPr/>
        </p:nvSpPr>
        <p:spPr>
          <a:xfrm rot="16200000" flipH="1">
            <a:off x="5766208" y="2907220"/>
            <a:ext cx="236200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68" name="Curved Down Arrow 67">
            <a:extLst>
              <a:ext uri="{FF2B5EF4-FFF2-40B4-BE49-F238E27FC236}">
                <a16:creationId xmlns:a16="http://schemas.microsoft.com/office/drawing/2014/main" id="{06DFD667-1804-3E47-6D00-CFA2DA2CC648}"/>
              </a:ext>
            </a:extLst>
          </p:cNvPr>
          <p:cNvSpPr/>
          <p:nvPr/>
        </p:nvSpPr>
        <p:spPr>
          <a:xfrm rot="16200000" flipH="1">
            <a:off x="5766208" y="2763097"/>
            <a:ext cx="236200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67" name="Curved Down Arrow 66">
            <a:extLst>
              <a:ext uri="{FF2B5EF4-FFF2-40B4-BE49-F238E27FC236}">
                <a16:creationId xmlns:a16="http://schemas.microsoft.com/office/drawing/2014/main" id="{1D34FEE3-40A0-92E4-CD96-56A178CBA386}"/>
              </a:ext>
            </a:extLst>
          </p:cNvPr>
          <p:cNvSpPr/>
          <p:nvPr/>
        </p:nvSpPr>
        <p:spPr>
          <a:xfrm rot="16200000" flipH="1">
            <a:off x="5766208" y="2608732"/>
            <a:ext cx="236200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9CD415-7D10-389A-27AE-B113324CC457}"/>
              </a:ext>
            </a:extLst>
          </p:cNvPr>
          <p:cNvSpPr/>
          <p:nvPr/>
        </p:nvSpPr>
        <p:spPr>
          <a:xfrm>
            <a:off x="2755603" y="1741180"/>
            <a:ext cx="2719638" cy="27635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Iterate to check each word in each document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FFF75D2-3EE1-A50B-14EE-2403C06D1781}"/>
              </a:ext>
            </a:extLst>
          </p:cNvPr>
          <p:cNvCxnSpPr>
            <a:cxnSpLocks/>
            <a:stCxn id="71" idx="2"/>
            <a:endCxn id="53" idx="0"/>
          </p:cNvCxnSpPr>
          <p:nvPr/>
        </p:nvCxnSpPr>
        <p:spPr>
          <a:xfrm>
            <a:off x="4115422" y="2017531"/>
            <a:ext cx="0" cy="628689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848B52E-C7C1-EAC1-8D97-7CAA39FA6463}"/>
              </a:ext>
            </a:extLst>
          </p:cNvPr>
          <p:cNvSpPr/>
          <p:nvPr/>
        </p:nvSpPr>
        <p:spPr>
          <a:xfrm>
            <a:off x="3048397" y="4804582"/>
            <a:ext cx="2134050" cy="49089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Count in the table that the document requires matched skill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52748D7-B778-01AA-B3F8-55F6456A7925}"/>
              </a:ext>
            </a:extLst>
          </p:cNvPr>
          <p:cNvCxnSpPr>
            <a:cxnSpLocks/>
            <a:stCxn id="54" idx="2"/>
            <a:endCxn id="77" idx="0"/>
          </p:cNvCxnSpPr>
          <p:nvPr/>
        </p:nvCxnSpPr>
        <p:spPr>
          <a:xfrm>
            <a:off x="4115422" y="4283026"/>
            <a:ext cx="0" cy="52155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Diamond 86">
            <a:extLst>
              <a:ext uri="{FF2B5EF4-FFF2-40B4-BE49-F238E27FC236}">
                <a16:creationId xmlns:a16="http://schemas.microsoft.com/office/drawing/2014/main" id="{EB11B09E-AC73-93E7-3677-87443218D0B9}"/>
              </a:ext>
            </a:extLst>
          </p:cNvPr>
          <p:cNvSpPr/>
          <p:nvPr/>
        </p:nvSpPr>
        <p:spPr>
          <a:xfrm>
            <a:off x="350092" y="2343973"/>
            <a:ext cx="1867812" cy="880844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2AF5B2-8E93-7C6B-23CE-9E74D418DD2E}"/>
              </a:ext>
            </a:extLst>
          </p:cNvPr>
          <p:cNvCxnSpPr>
            <a:cxnSpLocks/>
            <a:stCxn id="87" idx="3"/>
            <a:endCxn id="53" idx="1"/>
          </p:cNvCxnSpPr>
          <p:nvPr/>
        </p:nvCxnSpPr>
        <p:spPr>
          <a:xfrm>
            <a:off x="2217904" y="2784395"/>
            <a:ext cx="383903" cy="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2E77F600-FD20-1220-B901-0AB42FAF1302}"/>
              </a:ext>
            </a:extLst>
          </p:cNvPr>
          <p:cNvCxnSpPr>
            <a:stCxn id="87" idx="0"/>
            <a:endCxn id="71" idx="1"/>
          </p:cNvCxnSpPr>
          <p:nvPr/>
        </p:nvCxnSpPr>
        <p:spPr>
          <a:xfrm rot="5400000" flipH="1" flipV="1">
            <a:off x="1787492" y="1375863"/>
            <a:ext cx="464617" cy="1471605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FE42C985-61D2-39A3-B2F7-64AF496F1EEE}"/>
              </a:ext>
            </a:extLst>
          </p:cNvPr>
          <p:cNvCxnSpPr>
            <a:cxnSpLocks/>
            <a:stCxn id="54" idx="1"/>
            <a:endCxn id="87" idx="2"/>
          </p:cNvCxnSpPr>
          <p:nvPr/>
        </p:nvCxnSpPr>
        <p:spPr>
          <a:xfrm rot="10800000">
            <a:off x="1283998" y="3224818"/>
            <a:ext cx="1897518" cy="617787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F552586-6C7B-2E8E-C405-90620FAB056C}"/>
              </a:ext>
            </a:extLst>
          </p:cNvPr>
          <p:cNvSpPr txBox="1"/>
          <p:nvPr/>
        </p:nvSpPr>
        <p:spPr>
          <a:xfrm>
            <a:off x="612390" y="2587832"/>
            <a:ext cx="134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Iterated over all the keywords or not?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3F8FC6-A6B3-17B8-159E-FBC26ABA669A}"/>
              </a:ext>
            </a:extLst>
          </p:cNvPr>
          <p:cNvSpPr txBox="1"/>
          <p:nvPr/>
        </p:nvSpPr>
        <p:spPr>
          <a:xfrm>
            <a:off x="872747" y="2121514"/>
            <a:ext cx="472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Yes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0779542-E92F-536D-6313-595611AD7F26}"/>
              </a:ext>
            </a:extLst>
          </p:cNvPr>
          <p:cNvSpPr txBox="1"/>
          <p:nvPr/>
        </p:nvSpPr>
        <p:spPr>
          <a:xfrm>
            <a:off x="2118420" y="2560790"/>
            <a:ext cx="472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5D65AFE-DBAF-6CF4-F351-223595E397CF}"/>
              </a:ext>
            </a:extLst>
          </p:cNvPr>
          <p:cNvSpPr txBox="1"/>
          <p:nvPr/>
        </p:nvSpPr>
        <p:spPr>
          <a:xfrm>
            <a:off x="1021700" y="1648200"/>
            <a:ext cx="1867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Change to the next word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C1BBD16-4080-8297-4ECE-CFB02F9D554D}"/>
              </a:ext>
            </a:extLst>
          </p:cNvPr>
          <p:cNvSpPr/>
          <p:nvPr/>
        </p:nvSpPr>
        <p:spPr>
          <a:xfrm>
            <a:off x="5922628" y="5712904"/>
            <a:ext cx="553674" cy="25621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201651B-0CEE-7DC2-CA28-CC1CFB53E8C9}"/>
              </a:ext>
            </a:extLst>
          </p:cNvPr>
          <p:cNvSpPr txBox="1"/>
          <p:nvPr/>
        </p:nvSpPr>
        <p:spPr>
          <a:xfrm>
            <a:off x="2306973" y="3587993"/>
            <a:ext cx="921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Not matched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A4FEED0-9136-6748-B295-5497E0028B85}"/>
              </a:ext>
            </a:extLst>
          </p:cNvPr>
          <p:cNvSpPr txBox="1"/>
          <p:nvPr/>
        </p:nvSpPr>
        <p:spPr>
          <a:xfrm>
            <a:off x="4071579" y="4259699"/>
            <a:ext cx="74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Matched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66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D0CE-F4D6-6ECC-6EE4-6DED1F89AE26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69009-FB8E-2409-664B-38CB97C9649D}"/>
              </a:ext>
            </a:extLst>
          </p:cNvPr>
          <p:cNvSpPr txBox="1"/>
          <p:nvPr/>
        </p:nvSpPr>
        <p:spPr>
          <a:xfrm>
            <a:off x="651354" y="946312"/>
            <a:ext cx="8427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Exploratory Data Analysis (Word-embeddings approach)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0CD4B-DFFD-FA74-AEA3-CDBEF79C7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r="88178" b="46051"/>
          <a:stretch/>
        </p:blipFill>
        <p:spPr>
          <a:xfrm>
            <a:off x="5508747" y="4718498"/>
            <a:ext cx="1438095" cy="1347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9792DA-4EC5-8597-921D-5CAAF2F10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17" b="67592"/>
          <a:stretch/>
        </p:blipFill>
        <p:spPr>
          <a:xfrm>
            <a:off x="5696149" y="2347598"/>
            <a:ext cx="2645420" cy="2763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B702E4-FBE4-D75B-54E3-C9B0956E3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134" b="74730"/>
          <a:stretch/>
        </p:blipFill>
        <p:spPr>
          <a:xfrm>
            <a:off x="5829453" y="2911940"/>
            <a:ext cx="3085084" cy="88084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B34A996-CFDE-64B8-3310-623CFD640E3F}"/>
              </a:ext>
            </a:extLst>
          </p:cNvPr>
          <p:cNvSpPr/>
          <p:nvPr/>
        </p:nvSpPr>
        <p:spPr>
          <a:xfrm>
            <a:off x="2601807" y="3173389"/>
            <a:ext cx="3027230" cy="44680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Iterate to compare the word to each skill keyword</a:t>
            </a:r>
          </a:p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(Compare between vectors of word and keyword)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Diamond 53">
            <a:extLst>
              <a:ext uri="{FF2B5EF4-FFF2-40B4-BE49-F238E27FC236}">
                <a16:creationId xmlns:a16="http://schemas.microsoft.com/office/drawing/2014/main" id="{7B630299-0F90-3E3C-EF3C-99FD6159AE87}"/>
              </a:ext>
            </a:extLst>
          </p:cNvPr>
          <p:cNvSpPr/>
          <p:nvPr/>
        </p:nvSpPr>
        <p:spPr>
          <a:xfrm>
            <a:off x="3181516" y="4014579"/>
            <a:ext cx="1867812" cy="880844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5" name="Curved Down Arrow 54">
            <a:extLst>
              <a:ext uri="{FF2B5EF4-FFF2-40B4-BE49-F238E27FC236}">
                <a16:creationId xmlns:a16="http://schemas.microsoft.com/office/drawing/2014/main" id="{CD64F7FD-695F-CED7-961F-ABB6385ABC3E}"/>
              </a:ext>
            </a:extLst>
          </p:cNvPr>
          <p:cNvSpPr/>
          <p:nvPr/>
        </p:nvSpPr>
        <p:spPr>
          <a:xfrm>
            <a:off x="6295959" y="2125779"/>
            <a:ext cx="445193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57" name="Curved Down Arrow 56">
            <a:extLst>
              <a:ext uri="{FF2B5EF4-FFF2-40B4-BE49-F238E27FC236}">
                <a16:creationId xmlns:a16="http://schemas.microsoft.com/office/drawing/2014/main" id="{929F3632-D9B7-E5F6-7BB8-1664A95D6F3C}"/>
              </a:ext>
            </a:extLst>
          </p:cNvPr>
          <p:cNvSpPr/>
          <p:nvPr/>
        </p:nvSpPr>
        <p:spPr>
          <a:xfrm>
            <a:off x="6873571" y="2115259"/>
            <a:ext cx="445193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58" name="Curved Down Arrow 57">
            <a:extLst>
              <a:ext uri="{FF2B5EF4-FFF2-40B4-BE49-F238E27FC236}">
                <a16:creationId xmlns:a16="http://schemas.microsoft.com/office/drawing/2014/main" id="{B9DA6751-407A-B7C9-3BB3-2CE648046D58}"/>
              </a:ext>
            </a:extLst>
          </p:cNvPr>
          <p:cNvSpPr/>
          <p:nvPr/>
        </p:nvSpPr>
        <p:spPr>
          <a:xfrm>
            <a:off x="7439107" y="2117200"/>
            <a:ext cx="445193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59" name="Curved Down Arrow 58">
            <a:extLst>
              <a:ext uri="{FF2B5EF4-FFF2-40B4-BE49-F238E27FC236}">
                <a16:creationId xmlns:a16="http://schemas.microsoft.com/office/drawing/2014/main" id="{E90417CE-E18E-629C-A3F6-0BD7AF9173EE}"/>
              </a:ext>
            </a:extLst>
          </p:cNvPr>
          <p:cNvSpPr/>
          <p:nvPr/>
        </p:nvSpPr>
        <p:spPr>
          <a:xfrm>
            <a:off x="7956547" y="2115258"/>
            <a:ext cx="445193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1E705DF-B97C-E59A-8FC7-C53FED5B827E}"/>
              </a:ext>
            </a:extLst>
          </p:cNvPr>
          <p:cNvCxnSpPr>
            <a:cxnSpLocks/>
            <a:stCxn id="53" idx="2"/>
            <a:endCxn id="54" idx="0"/>
          </p:cNvCxnSpPr>
          <p:nvPr/>
        </p:nvCxnSpPr>
        <p:spPr>
          <a:xfrm>
            <a:off x="4115422" y="3620197"/>
            <a:ext cx="0" cy="39438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3EA06F59-4D4B-CA63-A6E1-BD1458B361F2}"/>
              </a:ext>
            </a:extLst>
          </p:cNvPr>
          <p:cNvSpPr txBox="1"/>
          <p:nvPr/>
        </p:nvSpPr>
        <p:spPr>
          <a:xfrm>
            <a:off x="3363815" y="4245862"/>
            <a:ext cx="1535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Cosine similarity </a:t>
            </a:r>
          </a:p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Match / Not match?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0" name="Curved Down Arrow 69">
            <a:extLst>
              <a:ext uri="{FF2B5EF4-FFF2-40B4-BE49-F238E27FC236}">
                <a16:creationId xmlns:a16="http://schemas.microsoft.com/office/drawing/2014/main" id="{F70787C4-D9B5-654E-ADDF-D709D5A96028}"/>
              </a:ext>
            </a:extLst>
          </p:cNvPr>
          <p:cNvSpPr/>
          <p:nvPr/>
        </p:nvSpPr>
        <p:spPr>
          <a:xfrm rot="16200000" flipH="1">
            <a:off x="5814191" y="3698703"/>
            <a:ext cx="236200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69" name="Curved Down Arrow 68">
            <a:extLst>
              <a:ext uri="{FF2B5EF4-FFF2-40B4-BE49-F238E27FC236}">
                <a16:creationId xmlns:a16="http://schemas.microsoft.com/office/drawing/2014/main" id="{5E79324D-976E-CEC6-B0E4-A974F5BC5B56}"/>
              </a:ext>
            </a:extLst>
          </p:cNvPr>
          <p:cNvSpPr/>
          <p:nvPr/>
        </p:nvSpPr>
        <p:spPr>
          <a:xfrm rot="16200000" flipH="1">
            <a:off x="5814191" y="3554580"/>
            <a:ext cx="236200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68" name="Curved Down Arrow 67">
            <a:extLst>
              <a:ext uri="{FF2B5EF4-FFF2-40B4-BE49-F238E27FC236}">
                <a16:creationId xmlns:a16="http://schemas.microsoft.com/office/drawing/2014/main" id="{06DFD667-1804-3E47-6D00-CFA2DA2CC648}"/>
              </a:ext>
            </a:extLst>
          </p:cNvPr>
          <p:cNvSpPr/>
          <p:nvPr/>
        </p:nvSpPr>
        <p:spPr>
          <a:xfrm rot="16200000" flipH="1">
            <a:off x="5814191" y="3410457"/>
            <a:ext cx="236200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67" name="Curved Down Arrow 66">
            <a:extLst>
              <a:ext uri="{FF2B5EF4-FFF2-40B4-BE49-F238E27FC236}">
                <a16:creationId xmlns:a16="http://schemas.microsoft.com/office/drawing/2014/main" id="{1D34FEE3-40A0-92E4-CD96-56A178CBA386}"/>
              </a:ext>
            </a:extLst>
          </p:cNvPr>
          <p:cNvSpPr/>
          <p:nvPr/>
        </p:nvSpPr>
        <p:spPr>
          <a:xfrm rot="16200000" flipH="1">
            <a:off x="5814191" y="3256092"/>
            <a:ext cx="236200" cy="267785"/>
          </a:xfrm>
          <a:prstGeom prst="curvedDownArrow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99CD415-7D10-389A-27AE-B113324CC457}"/>
              </a:ext>
            </a:extLst>
          </p:cNvPr>
          <p:cNvSpPr/>
          <p:nvPr/>
        </p:nvSpPr>
        <p:spPr>
          <a:xfrm>
            <a:off x="2755603" y="2353577"/>
            <a:ext cx="2719638" cy="27635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Iterate to check each word in each document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FFF75D2-3EE1-A50B-14EE-2403C06D1781}"/>
              </a:ext>
            </a:extLst>
          </p:cNvPr>
          <p:cNvCxnSpPr>
            <a:cxnSpLocks/>
            <a:stCxn id="71" idx="2"/>
            <a:endCxn id="53" idx="0"/>
          </p:cNvCxnSpPr>
          <p:nvPr/>
        </p:nvCxnSpPr>
        <p:spPr>
          <a:xfrm>
            <a:off x="4115422" y="2629928"/>
            <a:ext cx="0" cy="54346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848B52E-C7C1-EAC1-8D97-7CAA39FA6463}"/>
              </a:ext>
            </a:extLst>
          </p:cNvPr>
          <p:cNvSpPr/>
          <p:nvPr/>
        </p:nvSpPr>
        <p:spPr>
          <a:xfrm>
            <a:off x="3048397" y="5416979"/>
            <a:ext cx="2134050" cy="49089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Count in the table that the document requires matched skill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52748D7-B778-01AA-B3F8-55F6456A7925}"/>
              </a:ext>
            </a:extLst>
          </p:cNvPr>
          <p:cNvCxnSpPr>
            <a:cxnSpLocks/>
            <a:stCxn id="54" idx="2"/>
            <a:endCxn id="77" idx="0"/>
          </p:cNvCxnSpPr>
          <p:nvPr/>
        </p:nvCxnSpPr>
        <p:spPr>
          <a:xfrm>
            <a:off x="4115422" y="4895423"/>
            <a:ext cx="0" cy="52155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Diamond 86">
            <a:extLst>
              <a:ext uri="{FF2B5EF4-FFF2-40B4-BE49-F238E27FC236}">
                <a16:creationId xmlns:a16="http://schemas.microsoft.com/office/drawing/2014/main" id="{EB11B09E-AC73-93E7-3677-87443218D0B9}"/>
              </a:ext>
            </a:extLst>
          </p:cNvPr>
          <p:cNvSpPr/>
          <p:nvPr/>
        </p:nvSpPr>
        <p:spPr>
          <a:xfrm>
            <a:off x="350092" y="2956370"/>
            <a:ext cx="1867812" cy="880844"/>
          </a:xfrm>
          <a:prstGeom prst="diamond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2AF5B2-8E93-7C6B-23CE-9E74D418DD2E}"/>
              </a:ext>
            </a:extLst>
          </p:cNvPr>
          <p:cNvCxnSpPr>
            <a:cxnSpLocks/>
            <a:stCxn id="87" idx="3"/>
            <a:endCxn id="53" idx="1"/>
          </p:cNvCxnSpPr>
          <p:nvPr/>
        </p:nvCxnSpPr>
        <p:spPr>
          <a:xfrm>
            <a:off x="2217904" y="3396792"/>
            <a:ext cx="383903" cy="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2E77F600-FD20-1220-B901-0AB42FAF1302}"/>
              </a:ext>
            </a:extLst>
          </p:cNvPr>
          <p:cNvCxnSpPr>
            <a:stCxn id="87" idx="0"/>
            <a:endCxn id="71" idx="1"/>
          </p:cNvCxnSpPr>
          <p:nvPr/>
        </p:nvCxnSpPr>
        <p:spPr>
          <a:xfrm rot="5400000" flipH="1" flipV="1">
            <a:off x="1787492" y="1988260"/>
            <a:ext cx="464617" cy="1471605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>
            <a:extLst>
              <a:ext uri="{FF2B5EF4-FFF2-40B4-BE49-F238E27FC236}">
                <a16:creationId xmlns:a16="http://schemas.microsoft.com/office/drawing/2014/main" id="{FE42C985-61D2-39A3-B2F7-64AF496F1EEE}"/>
              </a:ext>
            </a:extLst>
          </p:cNvPr>
          <p:cNvCxnSpPr>
            <a:cxnSpLocks/>
            <a:stCxn id="54" idx="1"/>
            <a:endCxn id="87" idx="2"/>
          </p:cNvCxnSpPr>
          <p:nvPr/>
        </p:nvCxnSpPr>
        <p:spPr>
          <a:xfrm rot="10800000">
            <a:off x="1283998" y="3837215"/>
            <a:ext cx="1897518" cy="617787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F552586-6C7B-2E8E-C405-90620FAB056C}"/>
              </a:ext>
            </a:extLst>
          </p:cNvPr>
          <p:cNvSpPr txBox="1"/>
          <p:nvPr/>
        </p:nvSpPr>
        <p:spPr>
          <a:xfrm>
            <a:off x="612390" y="3200229"/>
            <a:ext cx="1343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Iterated over all the keywords or not?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38BE2A1-52D0-9DB1-79C9-359BF7CF0841}"/>
              </a:ext>
            </a:extLst>
          </p:cNvPr>
          <p:cNvSpPr txBox="1"/>
          <p:nvPr/>
        </p:nvSpPr>
        <p:spPr>
          <a:xfrm>
            <a:off x="2306973" y="4208779"/>
            <a:ext cx="921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Not matched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C7C57FF-7812-C3AE-D202-42065141CB72}"/>
              </a:ext>
            </a:extLst>
          </p:cNvPr>
          <p:cNvSpPr txBox="1"/>
          <p:nvPr/>
        </p:nvSpPr>
        <p:spPr>
          <a:xfrm>
            <a:off x="4071579" y="4880485"/>
            <a:ext cx="743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Matched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83F8FC6-A6B3-17B8-159E-FBC26ABA669A}"/>
              </a:ext>
            </a:extLst>
          </p:cNvPr>
          <p:cNvSpPr txBox="1"/>
          <p:nvPr/>
        </p:nvSpPr>
        <p:spPr>
          <a:xfrm>
            <a:off x="872747" y="2733911"/>
            <a:ext cx="472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Yes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0779542-E92F-536D-6313-595611AD7F26}"/>
              </a:ext>
            </a:extLst>
          </p:cNvPr>
          <p:cNvSpPr txBox="1"/>
          <p:nvPr/>
        </p:nvSpPr>
        <p:spPr>
          <a:xfrm>
            <a:off x="2118420" y="3173187"/>
            <a:ext cx="4727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5D65AFE-DBAF-6CF4-F351-223595E397CF}"/>
              </a:ext>
            </a:extLst>
          </p:cNvPr>
          <p:cNvSpPr txBox="1"/>
          <p:nvPr/>
        </p:nvSpPr>
        <p:spPr>
          <a:xfrm>
            <a:off x="1021700" y="2260597"/>
            <a:ext cx="18678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Change to the next word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C1BBD16-4080-8297-4ECE-CFB02F9D554D}"/>
              </a:ext>
            </a:extLst>
          </p:cNvPr>
          <p:cNvSpPr/>
          <p:nvPr/>
        </p:nvSpPr>
        <p:spPr>
          <a:xfrm>
            <a:off x="5942288" y="5798947"/>
            <a:ext cx="499752" cy="2312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5A8FA-D5D4-7AB2-78B2-FCDC4C6B441C}"/>
              </a:ext>
            </a:extLst>
          </p:cNvPr>
          <p:cNvSpPr/>
          <p:nvPr/>
        </p:nvSpPr>
        <p:spPr>
          <a:xfrm>
            <a:off x="2970947" y="1658004"/>
            <a:ext cx="2288950" cy="27635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Get the vector of each unique word </a:t>
            </a:r>
            <a:endParaRPr lang="en-TH" sz="1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B3E035-9D0D-84B0-7516-C269DDD336D3}"/>
              </a:ext>
            </a:extLst>
          </p:cNvPr>
          <p:cNvSpPr txBox="1"/>
          <p:nvPr/>
        </p:nvSpPr>
        <p:spPr>
          <a:xfrm>
            <a:off x="5679281" y="1502589"/>
            <a:ext cx="2777107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TH" sz="1200" b="1" dirty="0"/>
              <a:t>‘job’: [-1.45874023e-02, …],</a:t>
            </a:r>
          </a:p>
          <a:p>
            <a:r>
              <a:rPr lang="en-TH" sz="1200" b="1" dirty="0"/>
              <a:t>‘description’: [-8.15429688e-02, …], …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A6AB61-A7AD-BE87-A368-DCED83408FBC}"/>
              </a:ext>
            </a:extLst>
          </p:cNvPr>
          <p:cNvCxnSpPr>
            <a:cxnSpLocks/>
            <a:stCxn id="5" idx="2"/>
            <a:endCxn id="71" idx="0"/>
          </p:cNvCxnSpPr>
          <p:nvPr/>
        </p:nvCxnSpPr>
        <p:spPr>
          <a:xfrm>
            <a:off x="4115422" y="1934355"/>
            <a:ext cx="0" cy="41922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FB835554-781F-456A-4D63-90D76B828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374" y="4098310"/>
            <a:ext cx="3545136" cy="4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4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D0CE-F4D6-6ECC-6EE4-6DED1F89AE26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69009-FB8E-2409-664B-38CB97C9649D}"/>
              </a:ext>
            </a:extLst>
          </p:cNvPr>
          <p:cNvSpPr txBox="1"/>
          <p:nvPr/>
        </p:nvSpPr>
        <p:spPr>
          <a:xfrm>
            <a:off x="651354" y="946312"/>
            <a:ext cx="7976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Exploratory Data Analysis (N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mber of required skills)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0F4408-4A2B-0919-03FB-ABA2D741623D}"/>
              </a:ext>
            </a:extLst>
          </p:cNvPr>
          <p:cNvSpPr txBox="1"/>
          <p:nvPr/>
        </p:nvSpPr>
        <p:spPr>
          <a:xfrm>
            <a:off x="577417" y="1586346"/>
            <a:ext cx="3591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Top 10 required skills from 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Rule-based approach</a:t>
            </a:r>
            <a:endParaRPr lang="en-TH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FE6F17-1973-CCBA-6C84-882425190BF3}"/>
              </a:ext>
            </a:extLst>
          </p:cNvPr>
          <p:cNvSpPr txBox="1"/>
          <p:nvPr/>
        </p:nvSpPr>
        <p:spPr>
          <a:xfrm>
            <a:off x="4975466" y="1586346"/>
            <a:ext cx="3485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Top 10 required skills from 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Word-embeddings approach</a:t>
            </a:r>
            <a:endParaRPr lang="en-TH" sz="20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3A33A-CC39-EA5D-9A51-427463AD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934" y="2316495"/>
            <a:ext cx="3889369" cy="2883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6D88C-14CC-AADF-0C8B-2944DDDA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04" y="2316495"/>
            <a:ext cx="3889369" cy="2883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C04552-C35A-A1E9-B676-647CF74E1668}"/>
              </a:ext>
            </a:extLst>
          </p:cNvPr>
          <p:cNvSpPr txBox="1"/>
          <p:nvPr/>
        </p:nvSpPr>
        <p:spPr>
          <a:xfrm>
            <a:off x="421747" y="5323043"/>
            <a:ext cx="8300506" cy="58477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8575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TH" sz="3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Both approaches provided the same results</a:t>
            </a:r>
          </a:p>
        </p:txBody>
      </p:sp>
    </p:spTree>
    <p:extLst>
      <p:ext uri="{BB962C8B-B14F-4D97-AF65-F5344CB8AC3E}">
        <p14:creationId xmlns:p14="http://schemas.microsoft.com/office/powerpoint/2010/main" val="2081410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D0CE-F4D6-6ECC-6EE4-6DED1F89AE26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069009-FB8E-2409-664B-38CB97C9649D}"/>
              </a:ext>
            </a:extLst>
          </p:cNvPr>
          <p:cNvSpPr txBox="1"/>
          <p:nvPr/>
        </p:nvSpPr>
        <p:spPr>
          <a:xfrm>
            <a:off x="651354" y="946312"/>
            <a:ext cx="7976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Exploratory Data Analysis (N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mber of required skills)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D39CF9-18DD-031F-4E1F-FB91B6F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1" y="3141041"/>
            <a:ext cx="8894680" cy="31052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E2C858-D042-883A-0AF3-81F945B7D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79"/>
          <a:stretch/>
        </p:blipFill>
        <p:spPr>
          <a:xfrm>
            <a:off x="2946401" y="1728040"/>
            <a:ext cx="5908482" cy="29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3220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97E255-4C64-0D8F-ADC1-EF32CC34F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4" y="2015134"/>
            <a:ext cx="7872072" cy="24413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72E994-2C9D-C3F1-EF8A-126292A34B58}"/>
              </a:ext>
            </a:extLst>
          </p:cNvPr>
          <p:cNvSpPr txBox="1"/>
          <p:nvPr/>
        </p:nvSpPr>
        <p:spPr>
          <a:xfrm>
            <a:off x="891956" y="1584713"/>
            <a:ext cx="7390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Firstly, we categorized required skills into significant groups</a:t>
            </a:r>
            <a:endParaRPr lang="en-TH" sz="20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409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6459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skills by categories)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B06089-6EF1-8F3A-FF67-981F0EF8A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5" b="-1"/>
          <a:stretch/>
        </p:blipFill>
        <p:spPr>
          <a:xfrm>
            <a:off x="465667" y="1499019"/>
            <a:ext cx="8212665" cy="467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1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609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Technical Skills)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8802B-E3A9-26BF-F4B0-02941AD4A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5" t="5243" b="730"/>
          <a:stretch/>
        </p:blipFill>
        <p:spPr>
          <a:xfrm>
            <a:off x="114282" y="3046837"/>
            <a:ext cx="8915435" cy="3131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21E199-AF0F-B6D0-736E-D356289B1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98"/>
          <a:stretch/>
        </p:blipFill>
        <p:spPr>
          <a:xfrm>
            <a:off x="2235202" y="1637105"/>
            <a:ext cx="6373132" cy="322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72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754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Technical Skills by categories)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4B949-61F7-DD7A-33D6-32562DECD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66"/>
          <a:stretch/>
        </p:blipFill>
        <p:spPr>
          <a:xfrm>
            <a:off x="743566" y="1649234"/>
            <a:ext cx="7656868" cy="39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76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652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Programming Skills)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1D578-931C-EB0D-DCA4-732A38006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" y="1891342"/>
            <a:ext cx="8329540" cy="32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59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6A44CB-FBBB-2097-98DD-6B2710C338D6}"/>
              </a:ext>
            </a:extLst>
          </p:cNvPr>
          <p:cNvSpPr txBox="1"/>
          <p:nvPr/>
        </p:nvSpPr>
        <p:spPr>
          <a:xfrm>
            <a:off x="620785" y="4949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81C3D3-BE09-A0D5-7755-874F59392B36}"/>
              </a:ext>
            </a:extLst>
          </p:cNvPr>
          <p:cNvSpPr/>
          <p:nvPr/>
        </p:nvSpPr>
        <p:spPr>
          <a:xfrm>
            <a:off x="0" y="0"/>
            <a:ext cx="9143999" cy="5599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400" b="1" dirty="0"/>
              <a:t>Project Member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70CFAD-B2BD-B427-104E-4411FB0964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785" y="1535349"/>
            <a:ext cx="2927585" cy="3787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418F3D-E479-66B5-495C-898AD67B40D0}"/>
              </a:ext>
            </a:extLst>
          </p:cNvPr>
          <p:cNvSpPr txBox="1"/>
          <p:nvPr/>
        </p:nvSpPr>
        <p:spPr>
          <a:xfrm>
            <a:off x="3865794" y="2667699"/>
            <a:ext cx="4517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Thanapoom Phatthanphan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D636F5-3C3E-6A55-86FF-A72D5302A052}"/>
              </a:ext>
            </a:extLst>
          </p:cNvPr>
          <p:cNvSpPr txBox="1"/>
          <p:nvPr/>
        </p:nvSpPr>
        <p:spPr>
          <a:xfrm>
            <a:off x="3865794" y="3322532"/>
            <a:ext cx="4913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CWID	20011296</a:t>
            </a:r>
          </a:p>
          <a:p>
            <a:r>
              <a:rPr lang="en-TH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Degree	Master’s Degree in Computer Science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638DE1-9797-1A8C-2276-DCDB89168BD9}"/>
              </a:ext>
            </a:extLst>
          </p:cNvPr>
          <p:cNvCxnSpPr>
            <a:cxnSpLocks/>
          </p:cNvCxnSpPr>
          <p:nvPr/>
        </p:nvCxnSpPr>
        <p:spPr>
          <a:xfrm>
            <a:off x="3926048" y="3252474"/>
            <a:ext cx="479620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0D4C29-0E6B-0CC4-4874-BB051CA54DC5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473312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834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Database Management System Skills)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C4A77-1646-06F3-2BAB-097BA1A7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4" y="2390589"/>
            <a:ext cx="7082431" cy="2621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60387-B14B-5CC4-EBCD-4D558E97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98" y="2053212"/>
            <a:ext cx="630362" cy="3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1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7943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Statistics for Data Analysis Skills)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8F2E08-F640-A9F4-150D-3AB06747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0400"/>
            <a:ext cx="7772400" cy="360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4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701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Data Visualization Skills)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465B5-31BA-DCB6-35A9-4DA1BD42A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80847"/>
            <a:ext cx="7772400" cy="33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03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726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(Other required skills “Good to have”)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CF70E-FE0B-2577-6AA9-5EE1D42E0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00" y="1499019"/>
            <a:ext cx="4971364" cy="2151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0944C-B2CC-2E25-2573-BE7B736B0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4597136"/>
            <a:ext cx="5102880" cy="16799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EE91AB-4B83-A1F2-017C-80737352A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385" y="3429000"/>
            <a:ext cx="4967885" cy="17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98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5544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Soft Skills)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C19D8-EFA2-D4DD-8A19-4B69A88F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8" y="2912676"/>
            <a:ext cx="8858123" cy="33336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706DB1-D560-DD90-2B18-72F67A627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4" b="1650"/>
          <a:stretch/>
        </p:blipFill>
        <p:spPr>
          <a:xfrm>
            <a:off x="3896599" y="1529798"/>
            <a:ext cx="5029457" cy="250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77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699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Soft Skills by categories)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24CA8-FFDB-38E8-E70E-A5939B70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20400"/>
            <a:ext cx="7772400" cy="28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9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673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Communication Skills)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0CB8A-2603-A44E-A5A8-A2C42A680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45" y="2180143"/>
            <a:ext cx="6779510" cy="249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59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979E91-FD20-C1E9-0710-B14279D1FBCE}"/>
              </a:ext>
            </a:extLst>
          </p:cNvPr>
          <p:cNvSpPr txBox="1"/>
          <p:nvPr/>
        </p:nvSpPr>
        <p:spPr>
          <a:xfrm>
            <a:off x="651354" y="946312"/>
            <a:ext cx="727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Data Interpretation </a:t>
            </a:r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(Required Employee Attributes Skills)</a:t>
            </a:r>
            <a:endParaRPr lang="en-TH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B22EA-4AEB-FBDF-CF75-1E3EEB4ED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17694"/>
            <a:ext cx="7772400" cy="37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27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EDD798-72E5-F025-3E36-9513FF6D9401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C3D3F3-F849-DA9B-27B6-054D60EB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9" y="2722040"/>
            <a:ext cx="8055722" cy="108051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EBF787-3B8D-D36D-CD90-46A2B95CF2AE}"/>
              </a:ext>
            </a:extLst>
          </p:cNvPr>
          <p:cNvSpPr txBox="1"/>
          <p:nvPr/>
        </p:nvSpPr>
        <p:spPr>
          <a:xfrm>
            <a:off x="651354" y="946312"/>
            <a:ext cx="209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Evaluation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7354C6-B148-B093-2ECC-694776097CFC}"/>
              </a:ext>
            </a:extLst>
          </p:cNvPr>
          <p:cNvSpPr txBox="1"/>
          <p:nvPr/>
        </p:nvSpPr>
        <p:spPr>
          <a:xfrm>
            <a:off x="981511" y="1433999"/>
            <a:ext cx="718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	I manually reviewed 200 job descriptions to collect the ground truth data for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evaluating the performance of these 2 approaches by metrics including,  Accuracy, Precision, Recall, and F1 scores.</a:t>
            </a:r>
            <a:endParaRPr lang="en-TH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FF396B3-3706-39C1-F150-7329A63A6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54" y="4726302"/>
            <a:ext cx="7772400" cy="4269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B1B471-DEA1-CE98-3047-AE7487C6A3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250"/>
          <a:stretch/>
        </p:blipFill>
        <p:spPr>
          <a:xfrm>
            <a:off x="651354" y="4180416"/>
            <a:ext cx="7772400" cy="47348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B28DF2C-B19D-F036-26BD-BBB41C4A8652}"/>
              </a:ext>
            </a:extLst>
          </p:cNvPr>
          <p:cNvSpPr txBox="1"/>
          <p:nvPr/>
        </p:nvSpPr>
        <p:spPr>
          <a:xfrm>
            <a:off x="3011412" y="2393384"/>
            <a:ext cx="312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Performance to detect skills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DE9AC8-C525-7E9F-69EC-2B502443F2B4}"/>
              </a:ext>
            </a:extLst>
          </p:cNvPr>
          <p:cNvSpPr txBox="1"/>
          <p:nvPr/>
        </p:nvSpPr>
        <p:spPr>
          <a:xfrm>
            <a:off x="2857973" y="3848404"/>
            <a:ext cx="342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Running time of each approach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73CDD8-CBB1-C138-B217-540B8758903D}"/>
              </a:ext>
            </a:extLst>
          </p:cNvPr>
          <p:cNvSpPr txBox="1"/>
          <p:nvPr/>
        </p:nvSpPr>
        <p:spPr>
          <a:xfrm>
            <a:off x="977316" y="5345188"/>
            <a:ext cx="7189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	From the above results, we can see that both approaches provided the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same performance to detect skills in job descriptions</a:t>
            </a: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but in term of running time,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word-embeddings approach is much faster than rule-based approach</a:t>
            </a:r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.</a:t>
            </a:r>
            <a:endParaRPr lang="en-TH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287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5CEB1-4BD4-5889-9A9A-EA9D7FED50B3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BEC5E8-5F13-B1DF-9C17-B76DB973BB52}"/>
              </a:ext>
            </a:extLst>
          </p:cNvPr>
          <p:cNvSpPr txBox="1"/>
          <p:nvPr/>
        </p:nvSpPr>
        <p:spPr>
          <a:xfrm>
            <a:off x="651354" y="94631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5. Conclusion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685FA9-0FFD-1E36-3AB7-915E6C4A527C}"/>
              </a:ext>
            </a:extLst>
          </p:cNvPr>
          <p:cNvSpPr txBox="1"/>
          <p:nvPr/>
        </p:nvSpPr>
        <p:spPr>
          <a:xfrm>
            <a:off x="981511" y="1433999"/>
            <a:ext cx="7189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	The required skills (Mandatory) are Communication, Employee attributes, DBMS, Data Visualization, Programming, and Statistics for Data Analysis.</a:t>
            </a:r>
          </a:p>
          <a:p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	The good-to-have skills (Optional) are Enterprise system, Big Data Technologies, and Machine Learning.</a:t>
            </a:r>
            <a:endParaRPr lang="en-TH" sz="1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26297B9-4804-332C-90C0-432D4084B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098676"/>
              </p:ext>
            </p:extLst>
          </p:nvPr>
        </p:nvGraphicFramePr>
        <p:xfrm>
          <a:off x="249765" y="2939337"/>
          <a:ext cx="8644470" cy="22555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07067">
                  <a:extLst>
                    <a:ext uri="{9D8B030D-6E8A-4147-A177-3AD203B41FA5}">
                      <a16:colId xmlns:a16="http://schemas.microsoft.com/office/drawing/2014/main" val="2559102103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2067270237"/>
                    </a:ext>
                  </a:extLst>
                </a:gridCol>
                <a:gridCol w="1274235">
                  <a:extLst>
                    <a:ext uri="{9D8B030D-6E8A-4147-A177-3AD203B41FA5}">
                      <a16:colId xmlns:a16="http://schemas.microsoft.com/office/drawing/2014/main" val="1573956594"/>
                    </a:ext>
                  </a:extLst>
                </a:gridCol>
                <a:gridCol w="1440745">
                  <a:extLst>
                    <a:ext uri="{9D8B030D-6E8A-4147-A177-3AD203B41FA5}">
                      <a16:colId xmlns:a16="http://schemas.microsoft.com/office/drawing/2014/main" val="1436525126"/>
                    </a:ext>
                  </a:extLst>
                </a:gridCol>
                <a:gridCol w="1440745">
                  <a:extLst>
                    <a:ext uri="{9D8B030D-6E8A-4147-A177-3AD203B41FA5}">
                      <a16:colId xmlns:a16="http://schemas.microsoft.com/office/drawing/2014/main" val="516676406"/>
                    </a:ext>
                  </a:extLst>
                </a:gridCol>
                <a:gridCol w="1440745">
                  <a:extLst>
                    <a:ext uri="{9D8B030D-6E8A-4147-A177-3AD203B41FA5}">
                      <a16:colId xmlns:a16="http://schemas.microsoft.com/office/drawing/2014/main" val="826371786"/>
                    </a:ext>
                  </a:extLst>
                </a:gridCol>
              </a:tblGrid>
              <a:tr h="647731">
                <a:tc>
                  <a:txBody>
                    <a:bodyPr/>
                    <a:lstStyle/>
                    <a:p>
                      <a:pPr algn="ctr"/>
                      <a:r>
                        <a:rPr lang="en-TH" sz="1400" dirty="0">
                          <a:solidFill>
                            <a:schemeClr val="tx1"/>
                          </a:solidFill>
                        </a:rPr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>
                          <a:solidFill>
                            <a:schemeClr val="tx1"/>
                          </a:solidFill>
                        </a:rPr>
                        <a:t>Employee 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>
                          <a:solidFill>
                            <a:schemeClr val="tx1"/>
                          </a:solidFill>
                        </a:rPr>
                        <a:t>Database Management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>
                          <a:solidFill>
                            <a:schemeClr val="tx1"/>
                          </a:solidFill>
                        </a:rPr>
                        <a:t>Data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>
                          <a:solidFill>
                            <a:schemeClr val="tx1"/>
                          </a:solidFill>
                        </a:rPr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>
                          <a:solidFill>
                            <a:schemeClr val="tx1"/>
                          </a:solidFill>
                        </a:rPr>
                        <a:t>Statistics for Data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946160"/>
                  </a:ext>
                </a:extLst>
              </a:tr>
              <a:tr h="269888"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Reporting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Teamwork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RDBMS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Excel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Excel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19297"/>
                  </a:ext>
                </a:extLst>
              </a:tr>
              <a:tr h="269888"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Written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Detail-oriented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Power 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Statistics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75424"/>
                  </a:ext>
                </a:extLst>
              </a:tr>
              <a:tr h="269888"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Adaptability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Tableau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58014633"/>
                  </a:ext>
                </a:extLst>
              </a:tr>
              <a:tr h="269888"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Verbal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Problem-solving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95933666"/>
                  </a:ext>
                </a:extLst>
              </a:tr>
              <a:tr h="269888"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400" dirty="0"/>
                        <a:t>Motivation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TH" sz="1400" dirty="0"/>
                    </a:p>
                  </a:txBody>
                  <a:tcPr>
                    <a:pattFill prst="dkUpDiag">
                      <a:fgClr>
                        <a:schemeClr val="tx1"/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0632835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091B9C3-7116-2788-CA75-159536B4348A}"/>
              </a:ext>
            </a:extLst>
          </p:cNvPr>
          <p:cNvSpPr txBox="1"/>
          <p:nvPr/>
        </p:nvSpPr>
        <p:spPr>
          <a:xfrm>
            <a:off x="1569496" y="5285899"/>
            <a:ext cx="60050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More than 25% of Data Analyst jobs required the above skills</a:t>
            </a:r>
            <a:endParaRPr lang="en-TH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65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/>
              <a:t>Overview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5C491E-141A-80C4-9F8D-DB74BEE7C94A}"/>
              </a:ext>
            </a:extLst>
          </p:cNvPr>
          <p:cNvSpPr txBox="1"/>
          <p:nvPr/>
        </p:nvSpPr>
        <p:spPr>
          <a:xfrm>
            <a:off x="651354" y="946312"/>
            <a:ext cx="3360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Problem description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9C4DA-38F8-AB0B-4F3E-63FDAD1C31C9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34E62C-FEC7-4C49-95CE-6C7CAC15DD26}"/>
              </a:ext>
            </a:extLst>
          </p:cNvPr>
          <p:cNvSpPr txBox="1"/>
          <p:nvPr/>
        </p:nvSpPr>
        <p:spPr>
          <a:xfrm>
            <a:off x="981511" y="1433999"/>
            <a:ext cx="7189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	Nowadays, there’s a growing need for people who are good at data analysis. Many individuals are interested in starting a career in technology, specifically as a Data Analyst. However,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this position involves learning various skills that makes it difficult for beginners to figure out which skills are most important for the Data Analyst role.</a:t>
            </a:r>
            <a:endParaRPr lang="en-TH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A3F847-FE1F-A675-18CF-FD4936F4697B}"/>
              </a:ext>
            </a:extLst>
          </p:cNvPr>
          <p:cNvSpPr txBox="1"/>
          <p:nvPr/>
        </p:nvSpPr>
        <p:spPr>
          <a:xfrm>
            <a:off x="651354" y="3003447"/>
            <a:ext cx="324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Research questions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7503AB-A541-3935-B9F8-D56323700A10}"/>
              </a:ext>
            </a:extLst>
          </p:cNvPr>
          <p:cNvSpPr txBox="1"/>
          <p:nvPr/>
        </p:nvSpPr>
        <p:spPr>
          <a:xfrm>
            <a:off x="981511" y="3491134"/>
            <a:ext cx="71893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skills are most required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Data Analyst?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Which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technical skills are most required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Data Analyst?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Which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soft skills are most required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Data Analyst?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Which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programming languages are most required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Data Analyst?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Which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skills are good to have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more opportunities?</a:t>
            </a:r>
          </a:p>
        </p:txBody>
      </p:sp>
    </p:spTree>
    <p:extLst>
      <p:ext uri="{BB962C8B-B14F-4D97-AF65-F5344CB8AC3E}">
        <p14:creationId xmlns:p14="http://schemas.microsoft.com/office/powerpoint/2010/main" val="3288303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5CEB1-4BD4-5889-9A9A-EA9D7FED50B3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BEC5E8-5F13-B1DF-9C17-B76DB973BB52}"/>
              </a:ext>
            </a:extLst>
          </p:cNvPr>
          <p:cNvSpPr txBox="1"/>
          <p:nvPr/>
        </p:nvSpPr>
        <p:spPr>
          <a:xfrm>
            <a:off x="651354" y="946312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5.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E5445-89F8-81CD-0704-2A5CA15E5844}"/>
              </a:ext>
            </a:extLst>
          </p:cNvPr>
          <p:cNvSpPr txBox="1"/>
          <p:nvPr/>
        </p:nvSpPr>
        <p:spPr>
          <a:xfrm>
            <a:off x="651354" y="1440461"/>
            <a:ext cx="4769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Research questions (Answers)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12381-81A5-F644-6679-C8A28622D8F7}"/>
              </a:ext>
            </a:extLst>
          </p:cNvPr>
          <p:cNvSpPr txBox="1"/>
          <p:nvPr/>
        </p:nvSpPr>
        <p:spPr>
          <a:xfrm>
            <a:off x="981511" y="1928148"/>
            <a:ext cx="7189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What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skills are most required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Data Analyst?</a:t>
            </a:r>
            <a:b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- Reporting, Teamwork, RDBMS, SQL, Written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Which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technical skills are most required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Data Analyst?</a:t>
            </a:r>
            <a:b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- RDBMS, SQL, Excel, Power BI, Tableau, Statistics, Python</a:t>
            </a:r>
            <a:b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Which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soft skills are most required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Data Analyst?</a:t>
            </a:r>
            <a:b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- Reporting, Teamwork, Written, Detail-Oriented, Presentation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Which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programming languages are most required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Data Analyst?</a:t>
            </a:r>
            <a:b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- SQL, Python, R</a:t>
            </a:r>
          </a:p>
          <a:p>
            <a:pPr marL="342900" indent="-342900">
              <a:buFont typeface="+mj-lt"/>
              <a:buAutoNum type="arabicPeriod"/>
            </a:pPr>
            <a:endParaRPr lang="en-US" sz="16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Which </a:t>
            </a:r>
            <a:r>
              <a:rPr 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skills are good to have </a:t>
            </a:r>
            <a: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for more opportunities?</a:t>
            </a:r>
            <a:br>
              <a:rPr lang="en-US" sz="1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1600" b="1" dirty="0">
                <a:solidFill>
                  <a:srgbClr val="FF0000"/>
                </a:solidFill>
              </a:rPr>
              <a:t>- Machine Learning (Classification, Predictive Modelling), Enterprise systems, Big Data Technologies</a:t>
            </a:r>
          </a:p>
        </p:txBody>
      </p:sp>
    </p:spTree>
    <p:extLst>
      <p:ext uri="{BB962C8B-B14F-4D97-AF65-F5344CB8AC3E}">
        <p14:creationId xmlns:p14="http://schemas.microsoft.com/office/powerpoint/2010/main" val="1476728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2FECF57-6A92-C2DB-CC26-0D6E3B662BA9}"/>
              </a:ext>
            </a:extLst>
          </p:cNvPr>
          <p:cNvSpPr/>
          <p:nvPr/>
        </p:nvSpPr>
        <p:spPr>
          <a:xfrm>
            <a:off x="0" y="0"/>
            <a:ext cx="9143999" cy="55991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TH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3FF6F-2818-B6D2-E100-28EEC56DFA76}"/>
              </a:ext>
            </a:extLst>
          </p:cNvPr>
          <p:cNvSpPr txBox="1"/>
          <p:nvPr/>
        </p:nvSpPr>
        <p:spPr>
          <a:xfrm>
            <a:off x="4542101" y="2690336"/>
            <a:ext cx="4149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5400" b="1" dirty="0"/>
              <a:t>Thank you </a:t>
            </a:r>
          </a:p>
          <a:p>
            <a:r>
              <a:rPr lang="en-TH" sz="3600" b="1" dirty="0"/>
              <a:t>for your attention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1F282-B047-50A2-A1EB-CDAEB811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15" y="1974992"/>
            <a:ext cx="2908017" cy="29080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117501-8D77-3BEF-6A76-60A52499F614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</p:spTree>
    <p:extLst>
      <p:ext uri="{BB962C8B-B14F-4D97-AF65-F5344CB8AC3E}">
        <p14:creationId xmlns:p14="http://schemas.microsoft.com/office/powerpoint/2010/main" val="312238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Dataset &amp; Tools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4DBD81-36A4-70DE-F571-C32182DB1B6C}"/>
              </a:ext>
            </a:extLst>
          </p:cNvPr>
          <p:cNvSpPr txBox="1"/>
          <p:nvPr/>
        </p:nvSpPr>
        <p:spPr>
          <a:xfrm>
            <a:off x="377558" y="4295399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b="1" dirty="0">
                <a:solidFill>
                  <a:schemeClr val="tx2"/>
                </a:solidFill>
              </a:rPr>
              <a:t>1,005 job descriptions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3348A8-6E43-C5CF-5508-7E3D3F5764E9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05919-58CF-063A-3624-42C2476EF68B}"/>
              </a:ext>
            </a:extLst>
          </p:cNvPr>
          <p:cNvSpPr txBox="1"/>
          <p:nvPr/>
        </p:nvSpPr>
        <p:spPr>
          <a:xfrm>
            <a:off x="651354" y="946312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Dataset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E325D8-FDCB-22E3-9465-16C6512C9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53" y="2196609"/>
            <a:ext cx="8248400" cy="209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E8CE90-C9C3-838E-0014-3A09EE285122}"/>
              </a:ext>
            </a:extLst>
          </p:cNvPr>
          <p:cNvSpPr txBox="1"/>
          <p:nvPr/>
        </p:nvSpPr>
        <p:spPr>
          <a:xfrm>
            <a:off x="981511" y="1433999"/>
            <a:ext cx="7189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	1,000 job descriptions of Data Analyst positions were collected by web scraping from the Indeed website.</a:t>
            </a:r>
            <a:endParaRPr lang="en-TH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679CF1-EBFD-F1D4-1ECE-F82981146D76}"/>
              </a:ext>
            </a:extLst>
          </p:cNvPr>
          <p:cNvSpPr/>
          <p:nvPr/>
        </p:nvSpPr>
        <p:spPr>
          <a:xfrm>
            <a:off x="361951" y="2145464"/>
            <a:ext cx="6198240" cy="2235141"/>
          </a:xfrm>
          <a:prstGeom prst="rect">
            <a:avLst/>
          </a:prstGeom>
          <a:solidFill>
            <a:schemeClr val="bg1">
              <a:alpha val="7047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4470EA6-B479-B471-7501-D94565C44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24"/>
          <a:stretch/>
        </p:blipFill>
        <p:spPr>
          <a:xfrm>
            <a:off x="2524222" y="2493298"/>
            <a:ext cx="3431961" cy="33142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D11E55E-1F1C-68D8-13B3-1FD37655A1F7}"/>
              </a:ext>
            </a:extLst>
          </p:cNvPr>
          <p:cNvSpPr/>
          <p:nvPr/>
        </p:nvSpPr>
        <p:spPr>
          <a:xfrm>
            <a:off x="6541116" y="2196609"/>
            <a:ext cx="2181137" cy="2092952"/>
          </a:xfrm>
          <a:prstGeom prst="rect">
            <a:avLst/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8" name="Rectangular Callout 27">
            <a:extLst>
              <a:ext uri="{FF2B5EF4-FFF2-40B4-BE49-F238E27FC236}">
                <a16:creationId xmlns:a16="http://schemas.microsoft.com/office/drawing/2014/main" id="{F885DB14-E855-5D35-2A8F-EF2734BA3F2D}"/>
              </a:ext>
            </a:extLst>
          </p:cNvPr>
          <p:cNvSpPr/>
          <p:nvPr/>
        </p:nvSpPr>
        <p:spPr>
          <a:xfrm>
            <a:off x="2524222" y="2493298"/>
            <a:ext cx="3431961" cy="3314214"/>
          </a:xfrm>
          <a:prstGeom prst="wedgeRectCallout">
            <a:avLst>
              <a:gd name="adj1" fmla="val 65942"/>
              <a:gd name="adj2" fmla="val -22043"/>
            </a:avLst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138826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Implementation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Dataset &amp; Tools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B19E83-3DF3-555F-9374-65C299DF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39" y="2227431"/>
            <a:ext cx="5316921" cy="23493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FC5C3C-EC66-2D50-146C-54018339A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42"/>
          <a:stretch/>
        </p:blipFill>
        <p:spPr>
          <a:xfrm>
            <a:off x="224854" y="1086240"/>
            <a:ext cx="1971554" cy="7102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33482C-87B6-5F37-A18E-9BE064CF6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027" y="1147618"/>
            <a:ext cx="1635241" cy="5077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E8D6DF-0EB0-1D00-2E7F-1E7DDA3FB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363" y="1189520"/>
            <a:ext cx="1803243" cy="44950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9B942E-A11B-2F0E-768D-7251DDA70E7C}"/>
              </a:ext>
            </a:extLst>
          </p:cNvPr>
          <p:cNvSpPr txBox="1"/>
          <p:nvPr/>
        </p:nvSpPr>
        <p:spPr>
          <a:xfrm>
            <a:off x="5381394" y="5896254"/>
            <a:ext cx="3118199" cy="30777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TH" sz="1400" b="1" dirty="0">
                <a:solidFill>
                  <a:schemeClr val="bg1"/>
                </a:solidFill>
              </a:rPr>
              <a:t>Natural Language Processing tasks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4DB93D-05D9-9282-B0E0-D3F2B493BDD8}"/>
              </a:ext>
            </a:extLst>
          </p:cNvPr>
          <p:cNvSpPr txBox="1"/>
          <p:nvPr/>
        </p:nvSpPr>
        <p:spPr>
          <a:xfrm>
            <a:off x="1529808" y="780407"/>
            <a:ext cx="1324402" cy="30777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TH" sz="1400" b="1" dirty="0">
                <a:solidFill>
                  <a:schemeClr val="bg1"/>
                </a:solidFill>
              </a:rPr>
              <a:t>Data handling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06199-9032-EEB4-6CEA-DDFC0768FFC3}"/>
              </a:ext>
            </a:extLst>
          </p:cNvPr>
          <p:cNvSpPr txBox="1"/>
          <p:nvPr/>
        </p:nvSpPr>
        <p:spPr>
          <a:xfrm>
            <a:off x="6673712" y="780408"/>
            <a:ext cx="848181" cy="30777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TH" sz="1400" b="1" dirty="0">
                <a:solidFill>
                  <a:schemeClr val="bg1"/>
                </a:solidFill>
              </a:rPr>
              <a:t>Plotting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2C4A7-07BE-6E81-3B72-CD20DF532FCC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1026" name="Picture 2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45BFDF90-5DFD-4CCE-EAFD-279CDCA4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983" y="4544101"/>
            <a:ext cx="1172918" cy="127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3A7FDF-8403-8CF6-DDA3-59340ED2C6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499" y="4686455"/>
            <a:ext cx="2040992" cy="357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8A4CBB-8986-70A5-0198-330BC66FB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1464" y="5132495"/>
            <a:ext cx="1971554" cy="533400"/>
          </a:xfrm>
          <a:prstGeom prst="rect">
            <a:avLst/>
          </a:prstGeom>
        </p:spPr>
      </p:pic>
      <p:pic>
        <p:nvPicPr>
          <p:cNvPr id="1030" name="Picture 6" descr="words library science word cloud Men's Hoodie">
            <a:extLst>
              <a:ext uri="{FF2B5EF4-FFF2-40B4-BE49-F238E27FC236}">
                <a16:creationId xmlns:a16="http://schemas.microsoft.com/office/drawing/2014/main" id="{811CA425-A32F-A6B9-F3BB-3653C92DF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19" t="18992" r="9148" b="18911"/>
          <a:stretch/>
        </p:blipFill>
        <p:spPr bwMode="auto">
          <a:xfrm>
            <a:off x="7136912" y="1189520"/>
            <a:ext cx="1853967" cy="115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524F80-E99E-C8B6-3FEE-AD6B2AFB48DD}"/>
              </a:ext>
            </a:extLst>
          </p:cNvPr>
          <p:cNvSpPr txBox="1"/>
          <p:nvPr/>
        </p:nvSpPr>
        <p:spPr>
          <a:xfrm>
            <a:off x="7517241" y="2253268"/>
            <a:ext cx="1092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Wordcloud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81495C-8A3A-E149-FECA-A6F3D3F5BF00}"/>
              </a:ext>
            </a:extLst>
          </p:cNvPr>
          <p:cNvSpPr txBox="1"/>
          <p:nvPr/>
        </p:nvSpPr>
        <p:spPr>
          <a:xfrm>
            <a:off x="717020" y="5896253"/>
            <a:ext cx="1565007" cy="307777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TH" sz="1400" b="1" dirty="0">
                <a:solidFill>
                  <a:schemeClr val="bg1"/>
                </a:solidFill>
              </a:rPr>
              <a:t>Web Scraping</a:t>
            </a:r>
          </a:p>
        </p:txBody>
      </p:sp>
      <p:pic>
        <p:nvPicPr>
          <p:cNvPr id="1032" name="Picture 8" descr="Comparison Between Selenium vs BeautifulSoup: Which Is the Best One?">
            <a:extLst>
              <a:ext uri="{FF2B5EF4-FFF2-40B4-BE49-F238E27FC236}">
                <a16:creationId xmlns:a16="http://schemas.microsoft.com/office/drawing/2014/main" id="{D829E431-63AF-FA4D-D1D9-0C5C1982B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67" y="4674557"/>
            <a:ext cx="2061481" cy="50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autiful Soup, Let's Make A Soup | by Arif Zainurrohman | Medium">
            <a:extLst>
              <a:ext uri="{FF2B5EF4-FFF2-40B4-BE49-F238E27FC236}">
                <a16:creationId xmlns:a16="http://schemas.microsoft.com/office/drawing/2014/main" id="{3904E188-FF8D-F96E-5A18-FA6D264F8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43" y="5192109"/>
            <a:ext cx="1844482" cy="6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56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D0CE-F4D6-6ECC-6EE4-6DED1F89AE26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5E10F7-7BCE-787A-E775-B5BE9D3F34B5}"/>
              </a:ext>
            </a:extLst>
          </p:cNvPr>
          <p:cNvSpPr txBox="1"/>
          <p:nvPr/>
        </p:nvSpPr>
        <p:spPr>
          <a:xfrm>
            <a:off x="651354" y="946312"/>
            <a:ext cx="241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Methodology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CF02F0-1C13-C366-7389-0880D7143582}"/>
              </a:ext>
            </a:extLst>
          </p:cNvPr>
          <p:cNvSpPr/>
          <p:nvPr/>
        </p:nvSpPr>
        <p:spPr>
          <a:xfrm>
            <a:off x="203157" y="1820400"/>
            <a:ext cx="1005799" cy="64675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Collection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1BCDAD-1A7C-4BA9-F970-3C0119645988}"/>
              </a:ext>
            </a:extLst>
          </p:cNvPr>
          <p:cNvSpPr/>
          <p:nvPr/>
        </p:nvSpPr>
        <p:spPr>
          <a:xfrm>
            <a:off x="1575094" y="1820400"/>
            <a:ext cx="1298431" cy="64675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Preparation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DFC11-40FE-E65F-BEBE-AE59888AE614}"/>
              </a:ext>
            </a:extLst>
          </p:cNvPr>
          <p:cNvSpPr txBox="1"/>
          <p:nvPr/>
        </p:nvSpPr>
        <p:spPr>
          <a:xfrm>
            <a:off x="1575093" y="2506325"/>
            <a:ext cx="1576494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Clean the dataset (Remove rows with missing value)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TH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Tokentization (Remove stopwords, punctuation, and lemmatize words)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TH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Extracted the tokenized job descriptions to unigram and bigrams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TH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Define skills keywords to detect in job descriptions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AA48CD-4703-D7C1-04B7-6171249B5B51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>
            <a:off x="1208956" y="2143779"/>
            <a:ext cx="366138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CF42106-5F36-4B50-4B78-EE74AB13BBAA}"/>
              </a:ext>
            </a:extLst>
          </p:cNvPr>
          <p:cNvSpPr/>
          <p:nvPr/>
        </p:nvSpPr>
        <p:spPr>
          <a:xfrm>
            <a:off x="3311787" y="1820400"/>
            <a:ext cx="1748597" cy="64675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Exploratory Data Analysis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6FFC0E4-98D8-021B-BF51-3EE9ECD70C36}"/>
              </a:ext>
            </a:extLst>
          </p:cNvPr>
          <p:cNvSpPr/>
          <p:nvPr/>
        </p:nvSpPr>
        <p:spPr>
          <a:xfrm>
            <a:off x="5498646" y="1820400"/>
            <a:ext cx="1371937" cy="64675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Interpretation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B2E0273-1CDE-5C42-939D-0202D32618A9}"/>
              </a:ext>
            </a:extLst>
          </p:cNvPr>
          <p:cNvSpPr/>
          <p:nvPr/>
        </p:nvSpPr>
        <p:spPr>
          <a:xfrm>
            <a:off x="7405926" y="1826063"/>
            <a:ext cx="1371937" cy="646758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17940D-6A6A-18BE-E4DF-1511BFE47AF6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2873525" y="2143779"/>
            <a:ext cx="4382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B5FB8E-0CB0-2F69-420C-65872B031D31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>
            <a:off x="5060384" y="2143779"/>
            <a:ext cx="4382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FCFA16-7500-5BDE-872D-47EA3C1241C2}"/>
              </a:ext>
            </a:extLst>
          </p:cNvPr>
          <p:cNvCxnSpPr>
            <a:cxnSpLocks/>
            <a:stCxn id="36" idx="3"/>
            <a:endCxn id="37" idx="1"/>
          </p:cNvCxnSpPr>
          <p:nvPr/>
        </p:nvCxnSpPr>
        <p:spPr>
          <a:xfrm>
            <a:off x="6870583" y="2143779"/>
            <a:ext cx="535343" cy="566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5708F9D-F60B-1F9A-A986-DB2CC30492D3}"/>
              </a:ext>
            </a:extLst>
          </p:cNvPr>
          <p:cNvSpPr txBox="1"/>
          <p:nvPr/>
        </p:nvSpPr>
        <p:spPr>
          <a:xfrm>
            <a:off x="203157" y="2512463"/>
            <a:ext cx="12522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Web Scraping Using BeautifulSoup and Selenium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98A51F-CC3B-DA4C-27BE-AC0EA5B2976D}"/>
              </a:ext>
            </a:extLst>
          </p:cNvPr>
          <p:cNvSpPr txBox="1"/>
          <p:nvPr/>
        </p:nvSpPr>
        <p:spPr>
          <a:xfrm>
            <a:off x="3271322" y="2510158"/>
            <a:ext cx="1789062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Rule-based approach (Fuzzy Matching)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TH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Word-embeddings approach (Matching with cosine similarity between vectors)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2C2125-13F9-8A06-30B2-3980763F83BE}"/>
              </a:ext>
            </a:extLst>
          </p:cNvPr>
          <p:cNvSpPr txBox="1"/>
          <p:nvPr/>
        </p:nvSpPr>
        <p:spPr>
          <a:xfrm>
            <a:off x="5437250" y="2518548"/>
            <a:ext cx="1559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Visualize the number of required skills in graphical and numerical terms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5B59448-535F-6739-2B62-B99AE174B9C1}"/>
              </a:ext>
            </a:extLst>
          </p:cNvPr>
          <p:cNvSpPr txBox="1"/>
          <p:nvPr/>
        </p:nvSpPr>
        <p:spPr>
          <a:xfrm>
            <a:off x="7413834" y="2518548"/>
            <a:ext cx="14296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Conclude the results </a:t>
            </a:r>
            <a:endParaRPr lang="en-TH" sz="105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53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275BF-690D-A04B-D198-1C1B1F8F3B44}"/>
              </a:ext>
            </a:extLst>
          </p:cNvPr>
          <p:cNvSpPr txBox="1"/>
          <p:nvPr/>
        </p:nvSpPr>
        <p:spPr>
          <a:xfrm>
            <a:off x="511727" y="2001643"/>
            <a:ext cx="1700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Web Scraping</a:t>
            </a:r>
            <a:endParaRPr lang="en-TH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0BF007-70BD-A01E-6F7F-AC426F06BA0D}"/>
              </a:ext>
            </a:extLst>
          </p:cNvPr>
          <p:cNvSpPr txBox="1"/>
          <p:nvPr/>
        </p:nvSpPr>
        <p:spPr>
          <a:xfrm>
            <a:off x="511727" y="3081473"/>
            <a:ext cx="1700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Analysis</a:t>
            </a:r>
            <a:endParaRPr lang="en-TH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DCB211-4F5A-7076-1F4E-F77E588A60E5}"/>
              </a:ext>
            </a:extLst>
          </p:cNvPr>
          <p:cNvSpPr txBox="1"/>
          <p:nvPr/>
        </p:nvSpPr>
        <p:spPr>
          <a:xfrm>
            <a:off x="1459968" y="5893462"/>
            <a:ext cx="1129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Evaluation</a:t>
            </a:r>
            <a:endParaRPr lang="en-TH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6AD25199-DAFA-55BC-7DBC-6458E54369B7}"/>
              </a:ext>
            </a:extLst>
          </p:cNvPr>
          <p:cNvSpPr/>
          <p:nvPr/>
        </p:nvSpPr>
        <p:spPr>
          <a:xfrm>
            <a:off x="2211834" y="1759694"/>
            <a:ext cx="292632" cy="791490"/>
          </a:xfrm>
          <a:prstGeom prst="leftBrac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8742432-3830-812D-2FAB-994979236076}"/>
              </a:ext>
            </a:extLst>
          </p:cNvPr>
          <p:cNvSpPr/>
          <p:nvPr/>
        </p:nvSpPr>
        <p:spPr>
          <a:xfrm>
            <a:off x="2206897" y="3013929"/>
            <a:ext cx="292632" cy="445076"/>
          </a:xfrm>
          <a:prstGeom prst="leftBrac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4945FB1A-E06E-BD2C-B8A9-2B80C814633D}"/>
              </a:ext>
            </a:extLst>
          </p:cNvPr>
          <p:cNvSpPr/>
          <p:nvPr/>
        </p:nvSpPr>
        <p:spPr>
          <a:xfrm>
            <a:off x="2206897" y="3604015"/>
            <a:ext cx="292632" cy="1290373"/>
          </a:xfrm>
          <a:prstGeom prst="leftBrac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AEAB061B-8CEF-3CAB-B5C2-17E6B0B22BBB}"/>
              </a:ext>
            </a:extLst>
          </p:cNvPr>
          <p:cNvSpPr/>
          <p:nvPr/>
        </p:nvSpPr>
        <p:spPr>
          <a:xfrm>
            <a:off x="2206897" y="5483708"/>
            <a:ext cx="292632" cy="354158"/>
          </a:xfrm>
          <a:prstGeom prst="leftBrac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D0CE-F4D6-6ECC-6EE4-6DED1F89AE26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3AE2DA-3AC8-DAAA-EC9D-12A32EB87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117" y="1495909"/>
            <a:ext cx="4252557" cy="46920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65E10F7-7BCE-787A-E775-B5BE9D3F34B5}"/>
              </a:ext>
            </a:extLst>
          </p:cNvPr>
          <p:cNvSpPr txBox="1"/>
          <p:nvPr/>
        </p:nvSpPr>
        <p:spPr>
          <a:xfrm>
            <a:off x="651354" y="946312"/>
            <a:ext cx="3230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Import the libraries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CA7AEC-2EC7-CC25-F447-E33BF5907614}"/>
              </a:ext>
            </a:extLst>
          </p:cNvPr>
          <p:cNvSpPr txBox="1"/>
          <p:nvPr/>
        </p:nvSpPr>
        <p:spPr>
          <a:xfrm>
            <a:off x="903729" y="3882468"/>
            <a:ext cx="13081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Natural Language Processing</a:t>
            </a:r>
            <a:endParaRPr lang="en-TH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6398BB-61DB-0DA1-AFC3-70D95DC128BC}"/>
              </a:ext>
            </a:extLst>
          </p:cNvPr>
          <p:cNvSpPr txBox="1"/>
          <p:nvPr/>
        </p:nvSpPr>
        <p:spPr>
          <a:xfrm>
            <a:off x="417394" y="5046463"/>
            <a:ext cx="179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Visualization</a:t>
            </a:r>
            <a:endParaRPr lang="en-TH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BB70DF4-992E-C2BE-101A-438C571F5D35}"/>
              </a:ext>
            </a:extLst>
          </p:cNvPr>
          <p:cNvSpPr/>
          <p:nvPr/>
        </p:nvSpPr>
        <p:spPr>
          <a:xfrm>
            <a:off x="2206897" y="5025493"/>
            <a:ext cx="292632" cy="338235"/>
          </a:xfrm>
          <a:prstGeom prst="leftBrac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C7799A-A988-3C1D-22ED-E0BFA620D318}"/>
              </a:ext>
            </a:extLst>
          </p:cNvPr>
          <p:cNvSpPr txBox="1"/>
          <p:nvPr/>
        </p:nvSpPr>
        <p:spPr>
          <a:xfrm>
            <a:off x="656291" y="5515831"/>
            <a:ext cx="1555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Word Embedding</a:t>
            </a:r>
            <a:endParaRPr lang="en-TH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D6BE3A-75E2-DD5C-9B01-BDDF788A7DF5}"/>
              </a:ext>
            </a:extLst>
          </p:cNvPr>
          <p:cNvSpPr txBox="1"/>
          <p:nvPr/>
        </p:nvSpPr>
        <p:spPr>
          <a:xfrm>
            <a:off x="1199626" y="2622702"/>
            <a:ext cx="1364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Time recording</a:t>
            </a:r>
            <a:endParaRPr lang="en-TH" sz="1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560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D0CE-F4D6-6ECC-6EE4-6DED1F89AE26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5E10F7-7BCE-787A-E775-B5BE9D3F34B5}"/>
              </a:ext>
            </a:extLst>
          </p:cNvPr>
          <p:cNvSpPr txBox="1"/>
          <p:nvPr/>
        </p:nvSpPr>
        <p:spPr>
          <a:xfrm>
            <a:off x="651354" y="946312"/>
            <a:ext cx="2659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 Data Collection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E3D155-2C0F-B561-5418-0417BF45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51" y="1760197"/>
            <a:ext cx="1844482" cy="176884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EC240F-AE23-B381-4959-5D1776C87985}"/>
              </a:ext>
            </a:extLst>
          </p:cNvPr>
          <p:cNvSpPr txBox="1"/>
          <p:nvPr/>
        </p:nvSpPr>
        <p:spPr>
          <a:xfrm>
            <a:off x="546967" y="3555067"/>
            <a:ext cx="2008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Coding using </a:t>
            </a:r>
          </a:p>
          <a:p>
            <a:pPr algn="ctr"/>
            <a:r>
              <a:rPr lang="en-TH" sz="12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BeautifulSoup &amp; Selenium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992EF-BCC1-17E3-29DE-39DF9F129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073" y="1347196"/>
            <a:ext cx="4929675" cy="25948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535EAA-07BC-F045-51DE-C0AB388C2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023" y="4429155"/>
            <a:ext cx="6937954" cy="176044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7" name="Right Arrow 36">
            <a:extLst>
              <a:ext uri="{FF2B5EF4-FFF2-40B4-BE49-F238E27FC236}">
                <a16:creationId xmlns:a16="http://schemas.microsoft.com/office/drawing/2014/main" id="{BB2C280E-DC34-1E76-057D-F115CEE30B08}"/>
              </a:ext>
            </a:extLst>
          </p:cNvPr>
          <p:cNvSpPr/>
          <p:nvPr/>
        </p:nvSpPr>
        <p:spPr>
          <a:xfrm>
            <a:off x="2567031" y="2491530"/>
            <a:ext cx="956345" cy="276837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CE202A5E-A7F8-FF92-E36D-B8C8E9FC1F41}"/>
              </a:ext>
            </a:extLst>
          </p:cNvPr>
          <p:cNvSpPr/>
          <p:nvPr/>
        </p:nvSpPr>
        <p:spPr>
          <a:xfrm rot="5400000">
            <a:off x="5960554" y="4040199"/>
            <a:ext cx="248712" cy="254466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93B58D-1BF5-8D5F-10C0-2CE4AF3DBBAE}"/>
              </a:ext>
            </a:extLst>
          </p:cNvPr>
          <p:cNvSpPr txBox="1"/>
          <p:nvPr/>
        </p:nvSpPr>
        <p:spPr>
          <a:xfrm>
            <a:off x="2451675" y="2080639"/>
            <a:ext cx="11683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Dynamic scraping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FA647D-F4F8-C5F3-2720-DFEF1F06EEC2}"/>
              </a:ext>
            </a:extLst>
          </p:cNvPr>
          <p:cNvSpPr txBox="1"/>
          <p:nvPr/>
        </p:nvSpPr>
        <p:spPr>
          <a:xfrm>
            <a:off x="6157338" y="4036627"/>
            <a:ext cx="2333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Wait until the execution is done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1FB34C7-9E50-6351-C5FE-E25BAF537118}"/>
              </a:ext>
            </a:extLst>
          </p:cNvPr>
          <p:cNvSpPr txBox="1"/>
          <p:nvPr/>
        </p:nvSpPr>
        <p:spPr>
          <a:xfrm>
            <a:off x="6429132" y="889936"/>
            <a:ext cx="2201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1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Inspect the Indeed website to get ‘HTML’ for using in Coding</a:t>
            </a:r>
          </a:p>
        </p:txBody>
      </p:sp>
    </p:spTree>
    <p:extLst>
      <p:ext uri="{BB962C8B-B14F-4D97-AF65-F5344CB8AC3E}">
        <p14:creationId xmlns:p14="http://schemas.microsoft.com/office/powerpoint/2010/main" val="2067343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BF58C06-AB7F-4BF8-A0C5-778D93E54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EA1840-1C13-42A4-887A-1010FD1C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489855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FEF77-D8A7-45D2-9BB8-D8CAF986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1950" y="6368138"/>
            <a:ext cx="83603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D85166-6C98-DF13-1CDF-16948B1F1EDD}"/>
              </a:ext>
            </a:extLst>
          </p:cNvPr>
          <p:cNvSpPr/>
          <p:nvPr/>
        </p:nvSpPr>
        <p:spPr>
          <a:xfrm>
            <a:off x="5489087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Results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83D4B4-C626-4E22-B69C-1AB864500371}"/>
              </a:ext>
            </a:extLst>
          </p:cNvPr>
          <p:cNvSpPr/>
          <p:nvPr/>
        </p:nvSpPr>
        <p:spPr>
          <a:xfrm>
            <a:off x="732401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760173-D2A9-044F-BDAB-91909E78CBFB}"/>
              </a:ext>
            </a:extLst>
          </p:cNvPr>
          <p:cNvSpPr/>
          <p:nvPr/>
        </p:nvSpPr>
        <p:spPr>
          <a:xfrm>
            <a:off x="-15682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8721C6-1840-3CC2-02DA-89BBE351B284}"/>
              </a:ext>
            </a:extLst>
          </p:cNvPr>
          <p:cNvSpPr/>
          <p:nvPr/>
        </p:nvSpPr>
        <p:spPr>
          <a:xfrm>
            <a:off x="1819241" y="-26022"/>
            <a:ext cx="1844482" cy="55991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Dataset &amp; Tools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82A5F6-F9BC-B8AC-3B10-07498D419606}"/>
              </a:ext>
            </a:extLst>
          </p:cNvPr>
          <p:cNvSpPr/>
          <p:nvPr/>
        </p:nvSpPr>
        <p:spPr>
          <a:xfrm>
            <a:off x="3654164" y="-26022"/>
            <a:ext cx="1844482" cy="55991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b="1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64D0CE-F4D6-6ECC-6EE4-6DED1F89AE26}"/>
              </a:ext>
            </a:extLst>
          </p:cNvPr>
          <p:cNvSpPr txBox="1"/>
          <p:nvPr/>
        </p:nvSpPr>
        <p:spPr>
          <a:xfrm>
            <a:off x="1732239" y="6459181"/>
            <a:ext cx="5679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Analyst Proficiency Insight: A Comprehensive Skills and Qualification Analysis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5E10F7-7BCE-787A-E775-B5BE9D3F34B5}"/>
              </a:ext>
            </a:extLst>
          </p:cNvPr>
          <p:cNvSpPr txBox="1"/>
          <p:nvPr/>
        </p:nvSpPr>
        <p:spPr>
          <a:xfrm>
            <a:off x="651354" y="946312"/>
            <a:ext cx="5057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 Data Collection (Video Example)</a:t>
            </a:r>
          </a:p>
        </p:txBody>
      </p:sp>
      <p:pic>
        <p:nvPicPr>
          <p:cNvPr id="4" name="webScrapingVideo">
            <a:hlinkClick r:id="" action="ppaction://media"/>
            <a:extLst>
              <a:ext uri="{FF2B5EF4-FFF2-40B4-BE49-F238E27FC236}">
                <a16:creationId xmlns:a16="http://schemas.microsoft.com/office/drawing/2014/main" id="{063286AE-79C6-A9E0-A5FE-2A5DDFE3694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5"/>
          <a:srcRect t="4091"/>
          <a:stretch/>
        </p:blipFill>
        <p:spPr>
          <a:xfrm>
            <a:off x="271792" y="1433999"/>
            <a:ext cx="8600415" cy="46397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57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1"/>
</p:tagLst>
</file>

<file path=ppt/theme/theme1.xml><?xml version="1.0" encoding="utf-8"?>
<a:theme xmlns:a="http://schemas.openxmlformats.org/drawingml/2006/main" name="Level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6E8E2"/>
      </a:lt2>
      <a:accent1>
        <a:srgbClr val="A996C6"/>
      </a:accent1>
      <a:accent2>
        <a:srgbClr val="AF7FBA"/>
      </a:accent2>
      <a:accent3>
        <a:srgbClr val="C593B9"/>
      </a:accent3>
      <a:accent4>
        <a:srgbClr val="BA7F94"/>
      </a:accent4>
      <a:accent5>
        <a:srgbClr val="C69996"/>
      </a:accent5>
      <a:accent6>
        <a:srgbClr val="BA9B7F"/>
      </a:accent6>
      <a:hlink>
        <a:srgbClr val="758A53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{920D5D8B-9435-2443-9E5E-6BAC95F624DE}tf10001060</Template>
  <TotalTime>4103</TotalTime>
  <Words>1542</Words>
  <Application>Microsoft Macintosh PowerPoint</Application>
  <PresentationFormat>On-screen Show (4:3)</PresentationFormat>
  <Paragraphs>333</Paragraphs>
  <Slides>31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Seaford</vt:lpstr>
      <vt:lpstr>LevelVTI</vt:lpstr>
      <vt:lpstr>Data Analyst Proficiency Insight: A Comprehensive Skills and Qualification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Sentiment Analysis of Bank Customer Reviews using Recurrent Neural Network</dc:title>
  <dc:creator>Thanapoom Phatthanaphan</dc:creator>
  <cp:lastModifiedBy>Thanapoom Phatthanaphan</cp:lastModifiedBy>
  <cp:revision>212</cp:revision>
  <dcterms:created xsi:type="dcterms:W3CDTF">2023-11-02T01:16:25Z</dcterms:created>
  <dcterms:modified xsi:type="dcterms:W3CDTF">2024-04-30T18:29:16Z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2023-11-02T01:27:34Z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396421ff-9b34-4f3d-891b-9902bca4ed01</vt:lpwstr>
  </property>
  <property fmtid="{D5CDD505-2E9C-101B-9397-08002B2CF9AE}" pid="8" name="MSIP_Label_a73fd474-4f3c-44ed-88fb-5cc4bd2471bf_ContentBits">
    <vt:lpwstr>0</vt:lpwstr>
  </property>
</Properties>
</file>